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99" r:id="rId3"/>
    <p:sldId id="290" r:id="rId4"/>
    <p:sldId id="291" r:id="rId5"/>
    <p:sldId id="365" r:id="rId6"/>
    <p:sldId id="301" r:id="rId7"/>
    <p:sldId id="308" r:id="rId8"/>
    <p:sldId id="310" r:id="rId9"/>
    <p:sldId id="349" r:id="rId10"/>
    <p:sldId id="338" r:id="rId11"/>
    <p:sldId id="371" r:id="rId12"/>
    <p:sldId id="313" r:id="rId13"/>
    <p:sldId id="312" r:id="rId14"/>
    <p:sldId id="369" r:id="rId15"/>
    <p:sldId id="367" r:id="rId16"/>
    <p:sldId id="368" r:id="rId17"/>
    <p:sldId id="372" r:id="rId18"/>
    <p:sldId id="332" r:id="rId19"/>
    <p:sldId id="306" r:id="rId20"/>
    <p:sldId id="303" r:id="rId21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9"/>
            <p14:sldId id="290"/>
            <p14:sldId id="291"/>
            <p14:sldId id="365"/>
            <p14:sldId id="301"/>
            <p14:sldId id="308"/>
            <p14:sldId id="310"/>
            <p14:sldId id="349"/>
            <p14:sldId id="338"/>
            <p14:sldId id="371"/>
            <p14:sldId id="313"/>
            <p14:sldId id="312"/>
            <p14:sldId id="369"/>
            <p14:sldId id="367"/>
            <p14:sldId id="368"/>
            <p14:sldId id="372"/>
            <p14:sldId id="332"/>
            <p14:sldId id="306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6" autoAdjust="0"/>
    <p:restoredTop sz="95033" autoAdjust="0"/>
  </p:normalViewPr>
  <p:slideViewPr>
    <p:cSldViewPr>
      <p:cViewPr varScale="1">
        <p:scale>
          <a:sx n="95" d="100"/>
          <a:sy n="95" d="100"/>
        </p:scale>
        <p:origin x="90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121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4" d="100"/>
        <a:sy n="144" d="100"/>
      </p:scale>
      <p:origin x="0" y="-98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AF97A9-2CA3-4910-B660-4A82F0F2EBC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195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f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4488" y="4509120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4528623" y="476672"/>
            <a:ext cx="49622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/>
              <a:t>СТРАХУВАННЯ ЗДОРОВ’Я  </a:t>
            </a:r>
            <a:endParaRPr lang="ru-UA" sz="3600" dirty="0"/>
          </a:p>
          <a:p>
            <a:pPr algn="ctr"/>
            <a:r>
              <a:rPr lang="uk-UA" sz="3600" b="1" dirty="0"/>
              <a:t>НА ВИПАДОК ХВОРОБИ</a:t>
            </a:r>
            <a:endParaRPr lang="ru-RU" sz="3600" b="1" dirty="0"/>
          </a:p>
        </p:txBody>
      </p:sp>
      <p:pic>
        <p:nvPicPr>
          <p:cNvPr id="10" name="Рисунок 9" descr="Изображение выглядит как Графика, Шрифт, графический дизайн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1CBC3BE4-A35E-AA73-657F-26FF91E6CA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96" y="332656"/>
            <a:ext cx="3608705" cy="1323340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человек, здравоохранение, Медицинское оборудование, медицински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4552A674-29D3-8A9A-2043-B25225A342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567" y="3717032"/>
            <a:ext cx="4219947" cy="2531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EC1CC-26CD-CDF2-EA77-DDF780A3A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B8DCABB3-C946-3C20-68E5-54582DE83CA9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FAA7FB-3391-E7A6-EDAD-053597F5D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00EFA78-8FE7-679D-C35E-042DA31C5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828038"/>
              </p:ext>
            </p:extLst>
          </p:nvPr>
        </p:nvGraphicFramePr>
        <p:xfrm>
          <a:off x="128464" y="620688"/>
          <a:ext cx="9649072" cy="6070562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2692764">
                  <a:extLst>
                    <a:ext uri="{9D8B030D-6E8A-4147-A177-3AD203B41FA5}">
                      <a16:colId xmlns:a16="http://schemas.microsoft.com/office/drawing/2014/main" val="2672834244"/>
                    </a:ext>
                  </a:extLst>
                </a:gridCol>
                <a:gridCol w="6956308">
                  <a:extLst>
                    <a:ext uri="{9D8B030D-6E8A-4147-A177-3AD203B41FA5}">
                      <a16:colId xmlns:a16="http://schemas.microsoft.com/office/drawing/2014/main" val="3770065043"/>
                    </a:ext>
                  </a:extLst>
                </a:gridCol>
              </a:tblGrid>
              <a:tr h="22826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dirty="0">
                          <a:effectLst/>
                        </a:rPr>
                        <a:t>Застраховані особи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tc>
                  <a:txBody>
                    <a:bodyPr/>
                    <a:lstStyle/>
                    <a:p>
                      <a:pPr marR="92710" indent="156210" algn="just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>
                          <a:effectLst/>
                        </a:rPr>
                        <a:t>Дієздатні фізичні особи 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extLst>
                  <a:ext uri="{0D108BD9-81ED-4DB2-BD59-A6C34878D82A}">
                    <a16:rowId xmlns:a16="http://schemas.microsoft.com/office/drawing/2014/main" val="3322159971"/>
                  </a:ext>
                </a:extLst>
              </a:tr>
              <a:tr h="1067877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dirty="0">
                          <a:effectLst/>
                        </a:rPr>
                        <a:t>Територія дії 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tc>
                  <a:txBody>
                    <a:bodyPr/>
                    <a:lstStyle/>
                    <a:p>
                      <a:pPr marL="170815" marR="92710" indent="156210" algn="just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600">
                          <a:effectLst/>
                        </a:rPr>
                        <a:t>Україна, за виключенням територіальних громад, які розташовані в районі проведення воєнних (бойових) дій або які перебувають в тимчасовій окупації, оточенні (блокуванні), тимчасово анексовані території України, а також території проведення операцій Об’єднаних сил.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extLst>
                  <a:ext uri="{0D108BD9-81ED-4DB2-BD59-A6C34878D82A}">
                    <a16:rowId xmlns:a16="http://schemas.microsoft.com/office/drawing/2014/main" val="1157632309"/>
                  </a:ext>
                </a:extLst>
              </a:tr>
              <a:tr h="22826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>
                          <a:effectLst/>
                        </a:rPr>
                        <a:t>Вік застрахованих осіб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tc>
                  <a:txBody>
                    <a:bodyPr/>
                    <a:lstStyle/>
                    <a:p>
                      <a:pPr marL="170815" marR="92710" indent="-14605" algn="just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>
                          <a:effectLst/>
                        </a:rPr>
                        <a:t>18 – 65 років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extLst>
                  <a:ext uri="{0D108BD9-81ED-4DB2-BD59-A6C34878D82A}">
                    <a16:rowId xmlns:a16="http://schemas.microsoft.com/office/drawing/2014/main" val="2521141047"/>
                  </a:ext>
                </a:extLst>
              </a:tr>
              <a:tr h="22826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>
                          <a:effectLst/>
                        </a:rPr>
                        <a:t>Страхова сума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tc>
                  <a:txBody>
                    <a:bodyPr/>
                    <a:lstStyle/>
                    <a:p>
                      <a:pPr marL="170815" marR="92710" indent="-14605" algn="just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>
                          <a:effectLst/>
                        </a:rPr>
                        <a:t>30 000, 00 грн.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extLst>
                  <a:ext uri="{0D108BD9-81ED-4DB2-BD59-A6C34878D82A}">
                    <a16:rowId xmlns:a16="http://schemas.microsoft.com/office/drawing/2014/main" val="2514907757"/>
                  </a:ext>
                </a:extLst>
              </a:tr>
              <a:tr h="22826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600">
                          <a:effectLst/>
                        </a:rPr>
                        <a:t>Строк дії договору 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tc>
                  <a:txBody>
                    <a:bodyPr/>
                    <a:lstStyle/>
                    <a:p>
                      <a:pPr marR="92710" indent="156210" algn="just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>
                          <a:effectLst/>
                        </a:rPr>
                        <a:t>1 рік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extLst>
                  <a:ext uri="{0D108BD9-81ED-4DB2-BD59-A6C34878D82A}">
                    <a16:rowId xmlns:a16="http://schemas.microsoft.com/office/drawing/2014/main" val="4108219606"/>
                  </a:ext>
                </a:extLst>
              </a:tr>
              <a:tr h="22826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600">
                          <a:effectLst/>
                        </a:rPr>
                        <a:t>Час дії договору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tc>
                  <a:txBody>
                    <a:bodyPr/>
                    <a:lstStyle/>
                    <a:p>
                      <a:pPr marR="92710" indent="156210" algn="just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>
                          <a:effectLst/>
                        </a:rPr>
                        <a:t>Цілодобово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extLst>
                  <a:ext uri="{0D108BD9-81ED-4DB2-BD59-A6C34878D82A}">
                    <a16:rowId xmlns:a16="http://schemas.microsoft.com/office/drawing/2014/main" val="1287922768"/>
                  </a:ext>
                </a:extLst>
              </a:tr>
              <a:tr h="1129022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ru-RU" sz="1600" dirty="0" err="1">
                          <a:effectLst/>
                        </a:rPr>
                        <a:t>Страхові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uk-UA" sz="1600" dirty="0">
                          <a:effectLst/>
                        </a:rPr>
                        <a:t>ризики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tc>
                  <a:txBody>
                    <a:bodyPr/>
                    <a:lstStyle/>
                    <a:p>
                      <a:pPr marL="80645" marR="92710" indent="156210" algn="just">
                        <a:lnSpc>
                          <a:spcPct val="9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uk-UA" sz="1600" dirty="0">
                          <a:effectLst/>
                        </a:rPr>
                        <a:t>- </a:t>
                      </a:r>
                      <a:r>
                        <a:rPr lang="ru-RU" sz="1600" dirty="0">
                          <a:effectLst/>
                        </a:rPr>
                        <a:t>Смерть </a:t>
                      </a:r>
                      <a:r>
                        <a:rPr lang="ru-RU" sz="1600" dirty="0" err="1">
                          <a:effectLst/>
                        </a:rPr>
                        <a:t>Застрахованої</a:t>
                      </a:r>
                      <a:r>
                        <a:rPr lang="ru-RU" sz="1600" dirty="0">
                          <a:effectLst/>
                        </a:rPr>
                        <a:t> особи </a:t>
                      </a:r>
                      <a:r>
                        <a:rPr lang="ru-RU" sz="1600" dirty="0" err="1">
                          <a:effectLst/>
                        </a:rPr>
                        <a:t>внаслідок</a:t>
                      </a:r>
                      <a:r>
                        <a:rPr lang="uk-UA" sz="1600" dirty="0">
                          <a:effectLst/>
                        </a:rPr>
                        <a:t> хвороби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endParaRPr lang="ru-UA" sz="1600" dirty="0">
                        <a:effectLst/>
                      </a:endParaRPr>
                    </a:p>
                    <a:p>
                      <a:pPr marL="80645" marR="92710" indent="156210" algn="just">
                        <a:lnSpc>
                          <a:spcPct val="9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uk-UA" sz="1600" dirty="0">
                          <a:effectLst/>
                        </a:rPr>
                        <a:t>-  </a:t>
                      </a:r>
                      <a:r>
                        <a:rPr lang="ru-RU" sz="1600" dirty="0" err="1">
                          <a:effectLst/>
                        </a:rPr>
                        <a:t>Інвалідність</a:t>
                      </a:r>
                      <a:r>
                        <a:rPr lang="ru-RU" sz="1600" dirty="0">
                          <a:effectLst/>
                        </a:rPr>
                        <a:t> (І, ІІ,ІІІ групи) /</a:t>
                      </a:r>
                      <a:r>
                        <a:rPr lang="ru-RU" sz="1600" dirty="0" err="1">
                          <a:effectLst/>
                        </a:rPr>
                        <a:t>стійка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втрата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працездатності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Застрахованої</a:t>
                      </a:r>
                      <a:r>
                        <a:rPr lang="ru-RU" sz="1600" dirty="0">
                          <a:effectLst/>
                        </a:rPr>
                        <a:t> особи </a:t>
                      </a:r>
                      <a:r>
                        <a:rPr lang="ru-RU" sz="1600" dirty="0" err="1">
                          <a:effectLst/>
                        </a:rPr>
                        <a:t>внаслідок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uk-UA" sz="1600" dirty="0">
                          <a:effectLst/>
                        </a:rPr>
                        <a:t>хвороби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endParaRPr lang="ru-UA" sz="1600" dirty="0">
                        <a:effectLst/>
                      </a:endParaRPr>
                    </a:p>
                    <a:p>
                      <a:pPr marL="80645" marR="92710" indent="156210" algn="just">
                        <a:lnSpc>
                          <a:spcPct val="9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uk-UA" sz="1600" dirty="0">
                          <a:effectLst/>
                        </a:rPr>
                        <a:t>- </a:t>
                      </a:r>
                      <a:r>
                        <a:rPr lang="ru-RU" sz="1600" dirty="0" err="1">
                          <a:effectLst/>
                        </a:rPr>
                        <a:t>Тимчасова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втрата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працездатності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Застрахованою</a:t>
                      </a:r>
                      <a:r>
                        <a:rPr lang="ru-RU" sz="1600" dirty="0">
                          <a:effectLst/>
                        </a:rPr>
                        <a:t> особою </a:t>
                      </a:r>
                      <a:r>
                        <a:rPr lang="uk-UA" sz="1600" dirty="0">
                          <a:effectLst/>
                        </a:rPr>
                        <a:t>внаслідок хвороби.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extLst>
                  <a:ext uri="{0D108BD9-81ED-4DB2-BD59-A6C34878D82A}">
                    <a16:rowId xmlns:a16="http://schemas.microsoft.com/office/drawing/2014/main" val="20904431"/>
                  </a:ext>
                </a:extLst>
              </a:tr>
              <a:tr h="2732333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>
                          <a:effectLst/>
                        </a:rPr>
                        <a:t>Страхова в</a:t>
                      </a:r>
                      <a:r>
                        <a:rPr lang="ru-RU" sz="1600">
                          <a:effectLst/>
                        </a:rPr>
                        <a:t>иплата </a:t>
                      </a:r>
                      <a:r>
                        <a:rPr lang="uk-UA" sz="1600">
                          <a:effectLst/>
                        </a:rPr>
                        <a:t>при амбулаторному та стаціонарному лікуванні</a:t>
                      </a:r>
                      <a:endParaRPr lang="ru-UA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tc>
                  <a:txBody>
                    <a:bodyPr/>
                    <a:lstStyle/>
                    <a:p>
                      <a:pPr marL="80645" indent="90170">
                        <a:lnSpc>
                          <a:spcPct val="90000"/>
                        </a:lnSpc>
                        <a:buNone/>
                      </a:pPr>
                      <a:r>
                        <a:rPr lang="uk-UA" sz="1600" dirty="0">
                          <a:effectLst/>
                        </a:rPr>
                        <a:t>- У разі смерті Застрахованої особи, Страховик здійснює страхову виплату Вигодонабувачу у розмірі - 100% страхової суми;</a:t>
                      </a:r>
                      <a:endParaRPr lang="ru-UA" sz="1600" dirty="0">
                        <a:effectLst/>
                      </a:endParaRPr>
                    </a:p>
                    <a:p>
                      <a:pPr marL="80645" indent="90170">
                        <a:lnSpc>
                          <a:spcPct val="90000"/>
                        </a:lnSpc>
                        <a:buNone/>
                      </a:pPr>
                      <a:r>
                        <a:rPr lang="uk-UA" sz="1600" dirty="0">
                          <a:effectLst/>
                        </a:rPr>
                        <a:t>-  У разі встановлення групи інвалідності Застрахованій особі, Страховик здійснює страхову виплату Застрахованій (Вигодонабувачу) у розмірі:</a:t>
                      </a:r>
                      <a:endParaRPr lang="ru-UA" sz="1600" dirty="0">
                        <a:effectLst/>
                      </a:endParaRPr>
                    </a:p>
                    <a:p>
                      <a:pPr marL="80645" indent="90170">
                        <a:lnSpc>
                          <a:spcPct val="90000"/>
                        </a:lnSpc>
                        <a:buNone/>
                      </a:pPr>
                      <a:r>
                        <a:rPr lang="ru-RU" sz="1600" dirty="0">
                          <a:effectLst/>
                        </a:rPr>
                        <a:t>I   </a:t>
                      </a:r>
                      <a:r>
                        <a:rPr lang="ru-RU" sz="1600" dirty="0" err="1">
                          <a:effectLst/>
                        </a:rPr>
                        <a:t>група</a:t>
                      </a:r>
                      <a:r>
                        <a:rPr lang="ru-RU" sz="1600" dirty="0">
                          <a:effectLst/>
                        </a:rPr>
                        <a:t> – 85% </a:t>
                      </a:r>
                      <a:r>
                        <a:rPr lang="ru-RU" sz="1600" dirty="0" err="1">
                          <a:effectLst/>
                        </a:rPr>
                        <a:t>страхової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суми</a:t>
                      </a:r>
                      <a:r>
                        <a:rPr lang="ru-RU" sz="1600" dirty="0">
                          <a:effectLst/>
                        </a:rPr>
                        <a:t>;</a:t>
                      </a:r>
                      <a:endParaRPr lang="ru-UA" sz="1600" dirty="0">
                        <a:effectLst/>
                      </a:endParaRPr>
                    </a:p>
                    <a:p>
                      <a:pPr marL="80645" indent="90170">
                        <a:lnSpc>
                          <a:spcPct val="90000"/>
                        </a:lnSpc>
                        <a:buNone/>
                      </a:pPr>
                      <a:r>
                        <a:rPr lang="ru-RU" sz="1600" dirty="0">
                          <a:effectLst/>
                        </a:rPr>
                        <a:t>II  </a:t>
                      </a:r>
                      <a:r>
                        <a:rPr lang="ru-RU" sz="1600" dirty="0" err="1">
                          <a:effectLst/>
                        </a:rPr>
                        <a:t>група</a:t>
                      </a:r>
                      <a:r>
                        <a:rPr lang="ru-RU" sz="1600" dirty="0">
                          <a:effectLst/>
                        </a:rPr>
                        <a:t> – 60% </a:t>
                      </a:r>
                      <a:r>
                        <a:rPr lang="ru-RU" sz="1600" dirty="0" err="1">
                          <a:effectLst/>
                        </a:rPr>
                        <a:t>страхової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суми</a:t>
                      </a:r>
                      <a:r>
                        <a:rPr lang="ru-RU" sz="1600" dirty="0">
                          <a:effectLst/>
                        </a:rPr>
                        <a:t>;</a:t>
                      </a:r>
                      <a:endParaRPr lang="ru-UA" sz="1600" dirty="0">
                        <a:effectLst/>
                      </a:endParaRPr>
                    </a:p>
                    <a:p>
                      <a:pPr marL="80645" indent="90170">
                        <a:lnSpc>
                          <a:spcPct val="90000"/>
                        </a:lnSpc>
                        <a:buNone/>
                      </a:pPr>
                      <a:r>
                        <a:rPr lang="ru-RU" sz="1600" dirty="0">
                          <a:effectLst/>
                        </a:rPr>
                        <a:t>III </a:t>
                      </a:r>
                      <a:r>
                        <a:rPr lang="ru-RU" sz="1600" dirty="0" err="1">
                          <a:effectLst/>
                        </a:rPr>
                        <a:t>група</a:t>
                      </a:r>
                      <a:r>
                        <a:rPr lang="ru-RU" sz="1600" dirty="0">
                          <a:effectLst/>
                        </a:rPr>
                        <a:t> – 45% </a:t>
                      </a:r>
                      <a:r>
                        <a:rPr lang="ru-RU" sz="1600" dirty="0" err="1">
                          <a:effectLst/>
                        </a:rPr>
                        <a:t>страхової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суми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endParaRPr lang="ru-UA" sz="1600" dirty="0">
                        <a:effectLst/>
                      </a:endParaRPr>
                    </a:p>
                    <a:p>
                      <a:pPr marL="342900" marR="92710" lvl="0" indent="-342900" algn="just">
                        <a:lnSpc>
                          <a:spcPct val="90000"/>
                        </a:lnSpc>
                        <a:spcAft>
                          <a:spcPts val="100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uk-UA" sz="1600" dirty="0">
                          <a:effectLst/>
                        </a:rPr>
                        <a:t>У разі тимчасової втрати працездатності Застрахованою особою</a:t>
                      </a:r>
                      <a:r>
                        <a:rPr lang="ru-RU" sz="1600" dirty="0">
                          <a:effectLst/>
                        </a:rPr>
                        <a:t>, Страховик </a:t>
                      </a:r>
                      <a:r>
                        <a:rPr lang="ru-RU" sz="1600" dirty="0" err="1">
                          <a:effectLst/>
                        </a:rPr>
                        <a:t>здійснює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страхову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виплату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Застрахованій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особі</a:t>
                      </a:r>
                      <a:r>
                        <a:rPr lang="ru-RU" sz="1600" dirty="0">
                          <a:effectLst/>
                        </a:rPr>
                        <a:t> (Вигодонабувачу) за </a:t>
                      </a:r>
                      <a:r>
                        <a:rPr lang="ru-RU" sz="1600" dirty="0" err="1">
                          <a:effectLst/>
                        </a:rPr>
                        <a:t>кожну</a:t>
                      </a:r>
                      <a:r>
                        <a:rPr lang="ru-RU" sz="1600" dirty="0">
                          <a:effectLst/>
                        </a:rPr>
                        <a:t> добу у </a:t>
                      </a:r>
                      <a:r>
                        <a:rPr lang="ru-RU" sz="1600" dirty="0" err="1">
                          <a:effectLst/>
                        </a:rPr>
                        <a:t>розмірі</a:t>
                      </a:r>
                      <a:r>
                        <a:rPr lang="ru-RU" sz="1600" dirty="0">
                          <a:effectLst/>
                        </a:rPr>
                        <a:t> 0,3% </a:t>
                      </a:r>
                      <a:r>
                        <a:rPr lang="ru-RU" sz="1600" dirty="0" err="1">
                          <a:effectLst/>
                        </a:rPr>
                        <a:t>від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страхової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суми</a:t>
                      </a:r>
                      <a:r>
                        <a:rPr lang="ru-RU" sz="1600" dirty="0">
                          <a:effectLst/>
                        </a:rPr>
                        <a:t> за </a:t>
                      </a:r>
                      <a:r>
                        <a:rPr lang="ru-RU" sz="1600" dirty="0" err="1">
                          <a:effectLst/>
                        </a:rPr>
                        <a:t>кожен</a:t>
                      </a:r>
                      <a:r>
                        <a:rPr lang="ru-RU" sz="1600" dirty="0">
                          <a:effectLst/>
                        </a:rPr>
                        <a:t> день </a:t>
                      </a:r>
                      <a:r>
                        <a:rPr lang="ru-RU" sz="1600" dirty="0" err="1">
                          <a:effectLst/>
                        </a:rPr>
                        <a:t>безперервного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лікування</a:t>
                      </a:r>
                      <a:r>
                        <a:rPr lang="ru-RU" sz="1600" dirty="0">
                          <a:effectLst/>
                        </a:rPr>
                        <a:t> (</a:t>
                      </a:r>
                      <a:r>
                        <a:rPr lang="ru-RU" sz="1600" dirty="0" err="1">
                          <a:effectLst/>
                        </a:rPr>
                        <a:t>непрацездатності</a:t>
                      </a:r>
                      <a:r>
                        <a:rPr lang="ru-RU" sz="1600" dirty="0">
                          <a:effectLst/>
                        </a:rPr>
                        <a:t>), </a:t>
                      </a:r>
                      <a:r>
                        <a:rPr lang="ru-RU" sz="1600" dirty="0" err="1">
                          <a:effectLst/>
                        </a:rPr>
                        <a:t>але</a:t>
                      </a:r>
                      <a:r>
                        <a:rPr lang="ru-RU" sz="1600" dirty="0">
                          <a:effectLst/>
                        </a:rPr>
                        <a:t> не </a:t>
                      </a:r>
                      <a:r>
                        <a:rPr lang="ru-RU" sz="1600" dirty="0" err="1">
                          <a:effectLst/>
                        </a:rPr>
                        <a:t>більше</a:t>
                      </a:r>
                      <a:r>
                        <a:rPr lang="ru-RU" sz="1600" dirty="0">
                          <a:effectLst/>
                        </a:rPr>
                        <a:t>  50% </a:t>
                      </a:r>
                      <a:r>
                        <a:rPr lang="ru-RU" sz="1600" dirty="0" err="1">
                          <a:effectLst/>
                        </a:rPr>
                        <a:t>страхової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суми</a:t>
                      </a:r>
                      <a:r>
                        <a:rPr lang="ru-RU" sz="1600" dirty="0">
                          <a:effectLst/>
                        </a:rPr>
                        <a:t> (за одним </a:t>
                      </a:r>
                      <a:r>
                        <a:rPr lang="ru-RU" sz="1600" dirty="0" err="1">
                          <a:effectLst/>
                        </a:rPr>
                        <a:t>страховим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  <a:r>
                        <a:rPr lang="ru-RU" sz="1600" dirty="0" err="1">
                          <a:effectLst/>
                        </a:rPr>
                        <a:t>випадком</a:t>
                      </a:r>
                      <a:r>
                        <a:rPr lang="ru-RU" sz="1600" dirty="0">
                          <a:effectLst/>
                        </a:rPr>
                        <a:t>).</a:t>
                      </a:r>
                      <a:endParaRPr lang="ru-UA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0" marR="7240" marT="7240" marB="0" anchor="ctr"/>
                </a:tc>
                <a:extLst>
                  <a:ext uri="{0D108BD9-81ED-4DB2-BD59-A6C34878D82A}">
                    <a16:rowId xmlns:a16="http://schemas.microsoft.com/office/drawing/2014/main" val="1302883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242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467C9-19BF-8822-4FF5-2C2635273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79BC6F4E-4483-8595-EA92-10F3F02E048B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6E0977-42F8-535E-9E4F-440BC3728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69B199-3F48-8B10-1315-3709DD33BD4A}"/>
              </a:ext>
            </a:extLst>
          </p:cNvPr>
          <p:cNvSpPr txBox="1"/>
          <p:nvPr/>
        </p:nvSpPr>
        <p:spPr>
          <a:xfrm>
            <a:off x="416496" y="620688"/>
            <a:ext cx="7128792" cy="6909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uk-UA" sz="2800" b="1" u="sng" dirty="0">
                <a:solidFill>
                  <a:srgbClr val="FF0000"/>
                </a:solidFill>
              </a:rPr>
              <a:t>Програми страхування: </a:t>
            </a:r>
          </a:p>
          <a:p>
            <a:pPr>
              <a:lnSpc>
                <a:spcPct val="125000"/>
              </a:lnSpc>
            </a:pPr>
            <a:r>
              <a:rPr lang="uk-UA" sz="2400" dirty="0"/>
              <a:t>Страхування на випадок інфікування вірусом імунодефіциту </a:t>
            </a:r>
          </a:p>
          <a:p>
            <a:pPr>
              <a:lnSpc>
                <a:spcPct val="125000"/>
              </a:lnSpc>
            </a:pPr>
            <a:endParaRPr lang="uk-UA" sz="2400" dirty="0"/>
          </a:p>
          <a:p>
            <a:pPr>
              <a:lnSpc>
                <a:spcPct val="125000"/>
              </a:lnSpc>
            </a:pPr>
            <a:r>
              <a:rPr lang="uk-UA" sz="2400" dirty="0"/>
              <a:t>Страхування на випадок інфікування вірусом імунодефіциту або вірусним гепатитом (крім гепатиту А) </a:t>
            </a:r>
          </a:p>
          <a:p>
            <a:pPr>
              <a:lnSpc>
                <a:spcPct val="125000"/>
              </a:lnSpc>
            </a:pPr>
            <a:endParaRPr lang="uk-UA" sz="2400" dirty="0"/>
          </a:p>
          <a:p>
            <a:pPr>
              <a:lnSpc>
                <a:spcPct val="125000"/>
              </a:lnSpc>
            </a:pPr>
            <a:r>
              <a:rPr lang="uk-UA" sz="2400" dirty="0"/>
              <a:t>Страхування на випадок інфікування вірусом імунодефіциту або вірусним гепатитом (крім гепатиту А) або туберкульозом  </a:t>
            </a:r>
            <a:endParaRPr lang="ru-UA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b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UA" dirty="0"/>
          </a:p>
        </p:txBody>
      </p:sp>
      <p:pic>
        <p:nvPicPr>
          <p:cNvPr id="8" name="Рисунок 7" descr="Изображение выглядит как текст, снимок экрана, риф, графический дизай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E0B7C77C-9576-9564-C205-5D25F5085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078" y="739651"/>
            <a:ext cx="2721265" cy="13606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8950D81-B16E-A61C-FF31-8134EBA43C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768" y="2339893"/>
            <a:ext cx="2923884" cy="1988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Изображение выглядит как обувь, одежда, мультфильм, графическая встав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EB713B39-3C40-FC80-8D9B-BF10CB3C18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0" b="13560"/>
          <a:stretch>
            <a:fillRect/>
          </a:stretch>
        </p:blipFill>
        <p:spPr>
          <a:xfrm>
            <a:off x="7041232" y="4559246"/>
            <a:ext cx="2301527" cy="2007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1086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84B3A6A-6AD4-478D-8BD6-055EE95BB61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Територія дії Договору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B39564-5758-4938-A787-8808B8C51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325FA3-E093-4180-A50D-9A213E988947}"/>
              </a:ext>
            </a:extLst>
          </p:cNvPr>
          <p:cNvSpPr txBox="1"/>
          <p:nvPr/>
        </p:nvSpPr>
        <p:spPr>
          <a:xfrm>
            <a:off x="633615" y="707399"/>
            <a:ext cx="8613123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err="1"/>
              <a:t>Територією</a:t>
            </a:r>
            <a:r>
              <a:rPr lang="ru-RU" sz="2400" b="1" dirty="0"/>
              <a:t> </a:t>
            </a:r>
            <a:r>
              <a:rPr lang="ru-RU" sz="2400" b="1" dirty="0" err="1"/>
              <a:t>дії</a:t>
            </a:r>
            <a:r>
              <a:rPr lang="ru-RU" sz="2400" b="1" dirty="0"/>
              <a:t> </a:t>
            </a:r>
            <a:r>
              <a:rPr lang="ru-RU" sz="2400" b="1" dirty="0" err="1"/>
              <a:t>договорів</a:t>
            </a:r>
            <a:r>
              <a:rPr lang="ru-RU" sz="2400" b="1" dirty="0"/>
              <a:t> страхування </a:t>
            </a:r>
            <a:r>
              <a:rPr lang="ru-RU" sz="2400" b="1" dirty="0" err="1"/>
              <a:t>може</a:t>
            </a:r>
            <a:r>
              <a:rPr lang="ru-RU" sz="2400" b="1" dirty="0"/>
              <a:t> бути: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UA" sz="2400" dirty="0" err="1"/>
              <a:t>Україна</a:t>
            </a:r>
            <a:endParaRPr lang="uk-UA" sz="2400" dirty="0"/>
          </a:p>
          <a:p>
            <a:endParaRPr lang="ru-RU" sz="2400" dirty="0"/>
          </a:p>
          <a:p>
            <a:r>
              <a:rPr lang="uk-UA" sz="2400" dirty="0">
                <a:solidFill>
                  <a:srgbClr val="FF0000"/>
                </a:solidFill>
              </a:rPr>
              <a:t>за виключенням територіальних громад, які розташовані в </a:t>
            </a:r>
            <a:r>
              <a:rPr lang="uk-UA" sz="2400" dirty="0" err="1">
                <a:solidFill>
                  <a:srgbClr val="FF0000"/>
                </a:solidFill>
              </a:rPr>
              <a:t>районі</a:t>
            </a:r>
            <a:r>
              <a:rPr lang="uk-UA" sz="2400" dirty="0">
                <a:solidFill>
                  <a:srgbClr val="FF0000"/>
                </a:solidFill>
              </a:rPr>
              <a:t> проведення воєнних (</a:t>
            </a:r>
            <a:r>
              <a:rPr lang="uk-UA" sz="2400" dirty="0" err="1">
                <a:solidFill>
                  <a:srgbClr val="FF0000"/>
                </a:solidFill>
              </a:rPr>
              <a:t>бойових</a:t>
            </a:r>
            <a:r>
              <a:rPr lang="uk-UA" sz="2400" dirty="0">
                <a:solidFill>
                  <a:srgbClr val="FF0000"/>
                </a:solidFill>
              </a:rPr>
              <a:t>) </a:t>
            </a:r>
            <a:r>
              <a:rPr lang="uk-UA" sz="2400" dirty="0" err="1">
                <a:solidFill>
                  <a:srgbClr val="FF0000"/>
                </a:solidFill>
              </a:rPr>
              <a:t>діи</a:t>
            </a:r>
            <a:r>
              <a:rPr lang="uk-UA" sz="2400" dirty="0">
                <a:solidFill>
                  <a:srgbClr val="FF0000"/>
                </a:solidFill>
              </a:rPr>
              <a:t>̆ або які перебувають в </a:t>
            </a:r>
            <a:r>
              <a:rPr lang="uk-UA" sz="2400" dirty="0" err="1">
                <a:solidFill>
                  <a:srgbClr val="FF0000"/>
                </a:solidFill>
              </a:rPr>
              <a:t>тимчасовіи</a:t>
            </a:r>
            <a:r>
              <a:rPr lang="uk-UA" sz="2400" dirty="0">
                <a:solidFill>
                  <a:srgbClr val="FF0000"/>
                </a:solidFill>
              </a:rPr>
              <a:t>̆ </a:t>
            </a:r>
            <a:r>
              <a:rPr lang="uk-UA" sz="2400" dirty="0" err="1">
                <a:solidFill>
                  <a:srgbClr val="FF0000"/>
                </a:solidFill>
              </a:rPr>
              <a:t>окупаціі</a:t>
            </a:r>
            <a:r>
              <a:rPr lang="uk-UA" sz="2400" dirty="0">
                <a:solidFill>
                  <a:srgbClr val="FF0000"/>
                </a:solidFill>
              </a:rPr>
              <a:t>̈, оточенні (блокуванні), тимчасово анексованих територій України, а також територій проведення операцій Об’єднаних сил.</a:t>
            </a:r>
          </a:p>
          <a:p>
            <a:endParaRPr lang="ru-RU" dirty="0"/>
          </a:p>
        </p:txBody>
      </p:sp>
      <p:pic>
        <p:nvPicPr>
          <p:cNvPr id="7" name="Рисунок 6" descr="Изображение выглядит как круг, мультфильм, Детское искусств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85EFB988-820A-8507-7F11-42CF1B9468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160" y="4224704"/>
            <a:ext cx="2317364" cy="1916832"/>
          </a:xfrm>
          <a:prstGeom prst="rect">
            <a:avLst/>
          </a:prstGeom>
        </p:spPr>
      </p:pic>
      <p:pic>
        <p:nvPicPr>
          <p:cNvPr id="9" name="Рисунок 8" descr="Изображение выглядит как карта, текс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8678DB66-AED0-C695-3571-F0562B510F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498" y="4172239"/>
            <a:ext cx="32385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13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2EEAED2-6FE7-4BC2-8D3F-4A7D2249E57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Строк дії Договору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720ABB-DA7A-4662-9D01-F5E94226D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6E1830-EB2B-4550-8943-F3D7F3B34D49}"/>
              </a:ext>
            </a:extLst>
          </p:cNvPr>
          <p:cNvSpPr txBox="1"/>
          <p:nvPr/>
        </p:nvSpPr>
        <p:spPr>
          <a:xfrm>
            <a:off x="3512840" y="1258144"/>
            <a:ext cx="646516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i="1" dirty="0"/>
              <a:t>Строк </a:t>
            </a:r>
            <a:r>
              <a:rPr lang="ru-RU" sz="2400" i="1" dirty="0" err="1"/>
              <a:t>дії</a:t>
            </a:r>
            <a:r>
              <a:rPr lang="ru-RU" sz="2400" i="1" dirty="0"/>
              <a:t> договору страхування </a:t>
            </a:r>
            <a:r>
              <a:rPr lang="ru-RU" sz="2400" i="1" dirty="0" err="1"/>
              <a:t>встановлюється</a:t>
            </a:r>
            <a:r>
              <a:rPr lang="ru-RU" sz="2400" i="1" dirty="0"/>
              <a:t> за </a:t>
            </a:r>
            <a:r>
              <a:rPr lang="ru-RU" sz="2400" i="1" dirty="0" err="1"/>
              <a:t>згодою</a:t>
            </a:r>
            <a:r>
              <a:rPr lang="ru-RU" sz="2400" i="1" dirty="0"/>
              <a:t> </a:t>
            </a:r>
            <a:r>
              <a:rPr lang="ru-RU" sz="2400" i="1" dirty="0" err="1"/>
              <a:t>Страхувальника</a:t>
            </a:r>
            <a:r>
              <a:rPr lang="ru-RU" sz="2400" i="1" dirty="0"/>
              <a:t> і Страховика</a:t>
            </a:r>
          </a:p>
          <a:p>
            <a:endParaRPr lang="ru-RU" sz="800" i="1" dirty="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ru-RU" altLang="ru-UA" sz="2400" i="1" dirty="0" err="1">
                <a:solidFill>
                  <a:srgbClr val="C00000"/>
                </a:solidFill>
              </a:rPr>
              <a:t>Мінімальний</a:t>
            </a:r>
            <a:r>
              <a:rPr lang="ru-RU" altLang="ru-UA" sz="2400" i="1" dirty="0">
                <a:solidFill>
                  <a:srgbClr val="C00000"/>
                </a:solidFill>
              </a:rPr>
              <a:t> </a:t>
            </a:r>
            <a:r>
              <a:rPr lang="ru-RU" altLang="ru-UA" sz="2400" i="1" dirty="0" err="1">
                <a:solidFill>
                  <a:srgbClr val="C00000"/>
                </a:solidFill>
              </a:rPr>
              <a:t>термін</a:t>
            </a:r>
            <a:r>
              <a:rPr lang="ru-RU" altLang="ru-UA" sz="2400" i="1" dirty="0">
                <a:solidFill>
                  <a:srgbClr val="C00000"/>
                </a:solidFill>
              </a:rPr>
              <a:t> </a:t>
            </a:r>
            <a:r>
              <a:rPr lang="ru-RU" altLang="ru-UA" sz="2400" i="1" dirty="0" err="1">
                <a:solidFill>
                  <a:srgbClr val="C00000"/>
                </a:solidFill>
              </a:rPr>
              <a:t>страхування</a:t>
            </a:r>
            <a:r>
              <a:rPr lang="ru-RU" altLang="ru-UA" sz="2400" i="1" dirty="0">
                <a:solidFill>
                  <a:srgbClr val="C00000"/>
                </a:solidFill>
              </a:rPr>
              <a:t> – </a:t>
            </a:r>
            <a:r>
              <a:rPr lang="ru-RU" altLang="ru-UA" sz="2400" b="1" i="1" dirty="0">
                <a:solidFill>
                  <a:srgbClr val="C00000"/>
                </a:solidFill>
              </a:rPr>
              <a:t>6 </a:t>
            </a:r>
            <a:r>
              <a:rPr lang="ru-RU" altLang="ru-UA" sz="2400" b="1" i="1" dirty="0" err="1">
                <a:solidFill>
                  <a:srgbClr val="C00000"/>
                </a:solidFill>
              </a:rPr>
              <a:t>міс</a:t>
            </a:r>
            <a:endParaRPr lang="ru-RU" altLang="ru-UA" sz="2400" b="1" i="1" dirty="0">
              <a:solidFill>
                <a:srgbClr val="C00000"/>
              </a:solidFill>
            </a:endParaRPr>
          </a:p>
          <a:p>
            <a:pPr>
              <a:buFontTx/>
              <a:buNone/>
            </a:pPr>
            <a:r>
              <a:rPr lang="ru-RU" altLang="ru-UA" sz="2400" i="1" dirty="0" err="1">
                <a:solidFill>
                  <a:srgbClr val="C00000"/>
                </a:solidFill>
              </a:rPr>
              <a:t>Максимальний</a:t>
            </a:r>
            <a:r>
              <a:rPr lang="ru-RU" altLang="ru-UA" sz="2400" i="1" dirty="0">
                <a:solidFill>
                  <a:srgbClr val="C00000"/>
                </a:solidFill>
              </a:rPr>
              <a:t> </a:t>
            </a:r>
            <a:r>
              <a:rPr lang="ru-RU" altLang="ru-UA" sz="2400" i="1" dirty="0" err="1">
                <a:solidFill>
                  <a:srgbClr val="C00000"/>
                </a:solidFill>
              </a:rPr>
              <a:t>термін</a:t>
            </a:r>
            <a:r>
              <a:rPr lang="ru-RU" altLang="ru-UA" sz="2400" i="1" dirty="0">
                <a:solidFill>
                  <a:srgbClr val="C00000"/>
                </a:solidFill>
              </a:rPr>
              <a:t> </a:t>
            </a:r>
            <a:r>
              <a:rPr lang="ru-RU" altLang="ru-UA" sz="2400" i="1" dirty="0" err="1">
                <a:solidFill>
                  <a:srgbClr val="C00000"/>
                </a:solidFill>
              </a:rPr>
              <a:t>страхування</a:t>
            </a:r>
            <a:r>
              <a:rPr lang="ru-RU" altLang="ru-UA" sz="2400" i="1" dirty="0">
                <a:solidFill>
                  <a:srgbClr val="C00000"/>
                </a:solidFill>
              </a:rPr>
              <a:t> </a:t>
            </a:r>
            <a:r>
              <a:rPr lang="ru-RU" altLang="ru-UA" sz="2400" b="1" i="1" dirty="0">
                <a:solidFill>
                  <a:srgbClr val="C00000"/>
                </a:solidFill>
              </a:rPr>
              <a:t>– 1 </a:t>
            </a:r>
            <a:r>
              <a:rPr lang="ru-RU" altLang="ru-UA" sz="2400" b="1" i="1" dirty="0" err="1">
                <a:solidFill>
                  <a:srgbClr val="C00000"/>
                </a:solidFill>
              </a:rPr>
              <a:t>рік</a:t>
            </a:r>
            <a:r>
              <a:rPr lang="ru-RU" altLang="ru-UA" sz="2400" b="1" i="1" dirty="0">
                <a:solidFill>
                  <a:srgbClr val="C00000"/>
                </a:solidFill>
              </a:rPr>
              <a:t> </a:t>
            </a:r>
          </a:p>
          <a:p>
            <a:pPr>
              <a:buFontTx/>
              <a:buNone/>
            </a:pPr>
            <a:endParaRPr lang="uk-UA" altLang="ru-UA" sz="400" i="1" dirty="0">
              <a:solidFill>
                <a:srgbClr val="C00000"/>
              </a:solidFill>
            </a:endParaRPr>
          </a:p>
          <a:p>
            <a:pPr>
              <a:buFontTx/>
              <a:buNone/>
            </a:pPr>
            <a:endParaRPr lang="uk-UA" altLang="ru-UA" sz="800" i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40379C-A53C-F037-BF53-2D8B79E0FF21}"/>
              </a:ext>
            </a:extLst>
          </p:cNvPr>
          <p:cNvSpPr txBox="1"/>
          <p:nvPr/>
        </p:nvSpPr>
        <p:spPr>
          <a:xfrm>
            <a:off x="4448944" y="3933056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i="1" dirty="0">
                <a:solidFill>
                  <a:srgbClr val="FF0000"/>
                </a:solidFill>
              </a:rPr>
              <a:t>Час дії - цілодобово</a:t>
            </a:r>
            <a:endParaRPr lang="ru-UA" sz="2800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Изображение выглядит как часы, настенные часы, Кварцевые часы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E51273CC-7942-0F9A-6AC2-81E0B61E54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04" y="1916832"/>
            <a:ext cx="2664296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9542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A82CD-6255-4408-E7DE-C852E08D5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6D64BDE6-BD5B-1BD0-22EE-BABCE7E7542F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C2EA9E-51B0-4197-AFC3-A42C8F1A3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2" name="Прямокутник 14">
            <a:extLst>
              <a:ext uri="{FF2B5EF4-FFF2-40B4-BE49-F238E27FC236}">
                <a16:creationId xmlns:a16="http://schemas.microsoft.com/office/drawing/2014/main" id="{A61AF68B-A1A0-6135-7678-818DF34C1628}"/>
              </a:ext>
            </a:extLst>
          </p:cNvPr>
          <p:cNvSpPr/>
          <p:nvPr/>
        </p:nvSpPr>
        <p:spPr>
          <a:xfrm>
            <a:off x="151012" y="1073577"/>
            <a:ext cx="1872208" cy="86409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Через </a:t>
            </a:r>
          </a:p>
          <a:p>
            <a:pPr algn="ctr"/>
            <a:r>
              <a:rPr lang="uk-UA" b="1" dirty="0"/>
              <a:t>Введення договорів</a:t>
            </a:r>
            <a:endParaRPr lang="ru-RU" dirty="0"/>
          </a:p>
        </p:txBody>
      </p:sp>
      <p:sp>
        <p:nvSpPr>
          <p:cNvPr id="17" name="Прямокутник 14">
            <a:extLst>
              <a:ext uri="{FF2B5EF4-FFF2-40B4-BE49-F238E27FC236}">
                <a16:creationId xmlns:a16="http://schemas.microsoft.com/office/drawing/2014/main" id="{7E89F807-D456-EB67-EFA7-E3C60A46B482}"/>
              </a:ext>
            </a:extLst>
          </p:cNvPr>
          <p:cNvSpPr/>
          <p:nvPr/>
        </p:nvSpPr>
        <p:spPr>
          <a:xfrm>
            <a:off x="138955" y="2209706"/>
            <a:ext cx="1872208" cy="18673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Потрібно обрати потрібний ТП та на наступному кроці </a:t>
            </a:r>
            <a:r>
              <a:rPr lang="uk-UA" dirty="0" err="1"/>
              <a:t>нажати</a:t>
            </a:r>
            <a:r>
              <a:rPr lang="uk-UA" dirty="0"/>
              <a:t> додати об</a:t>
            </a:r>
            <a:r>
              <a:rPr lang="en-US" dirty="0"/>
              <a:t>’</a:t>
            </a:r>
            <a:r>
              <a:rPr lang="uk-UA" dirty="0" err="1"/>
              <a:t>єкт</a:t>
            </a:r>
            <a:endParaRPr lang="ru-RU" dirty="0"/>
          </a:p>
        </p:txBody>
      </p:sp>
      <p:pic>
        <p:nvPicPr>
          <p:cNvPr id="19" name="Рисунок 18" descr="Изображение выглядит как текст, Шрифт, веб-страница, программное обеспечение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D878205-509D-1083-E555-96ECC93155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920" y="507314"/>
            <a:ext cx="5879773" cy="1931545"/>
          </a:xfrm>
          <a:prstGeom prst="rect">
            <a:avLst/>
          </a:prstGeom>
        </p:spPr>
      </p:pic>
      <p:cxnSp>
        <p:nvCxnSpPr>
          <p:cNvPr id="8" name="Пряма зі стрілкою 10">
            <a:extLst>
              <a:ext uri="{FF2B5EF4-FFF2-40B4-BE49-F238E27FC236}">
                <a16:creationId xmlns:a16="http://schemas.microsoft.com/office/drawing/2014/main" id="{0DC15AB4-4E13-CF22-6087-85398A967C4E}"/>
              </a:ext>
            </a:extLst>
          </p:cNvPr>
          <p:cNvCxnSpPr>
            <a:cxnSpLocks/>
          </p:cNvCxnSpPr>
          <p:nvPr/>
        </p:nvCxnSpPr>
        <p:spPr>
          <a:xfrm>
            <a:off x="2023220" y="1265934"/>
            <a:ext cx="3853061" cy="678628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2" name="Рисунок 21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E8AC35C-DA87-6F73-A493-5D90B4B31D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394" y="2582572"/>
            <a:ext cx="6897216" cy="2770278"/>
          </a:xfrm>
          <a:prstGeom prst="rect">
            <a:avLst/>
          </a:prstGeom>
        </p:spPr>
      </p:pic>
      <p:cxnSp>
        <p:nvCxnSpPr>
          <p:cNvPr id="12" name="Пряма зі стрілкою 10">
            <a:extLst>
              <a:ext uri="{FF2B5EF4-FFF2-40B4-BE49-F238E27FC236}">
                <a16:creationId xmlns:a16="http://schemas.microsoft.com/office/drawing/2014/main" id="{C2B0EC0E-8775-D738-C382-612D718575DD}"/>
              </a:ext>
            </a:extLst>
          </p:cNvPr>
          <p:cNvCxnSpPr>
            <a:cxnSpLocks/>
          </p:cNvCxnSpPr>
          <p:nvPr/>
        </p:nvCxnSpPr>
        <p:spPr>
          <a:xfrm>
            <a:off x="2023220" y="2320135"/>
            <a:ext cx="5290737" cy="2837057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5" name="Рисунок 24" descr="Изображение выглядит как текст, Шрифт, снимок экра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3F6716E-8739-0EB0-97C6-31D46A9C1E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5" y="4945203"/>
            <a:ext cx="5806799" cy="1647933"/>
          </a:xfrm>
          <a:prstGeom prst="rect">
            <a:avLst/>
          </a:prstGeom>
        </p:spPr>
      </p:pic>
      <p:cxnSp>
        <p:nvCxnSpPr>
          <p:cNvPr id="10" name="Пряма зі стрілкою 10">
            <a:extLst>
              <a:ext uri="{FF2B5EF4-FFF2-40B4-BE49-F238E27FC236}">
                <a16:creationId xmlns:a16="http://schemas.microsoft.com/office/drawing/2014/main" id="{DAD74C9B-2EA9-297F-C39F-2C7A69F9329D}"/>
              </a:ext>
            </a:extLst>
          </p:cNvPr>
          <p:cNvCxnSpPr>
            <a:cxnSpLocks/>
          </p:cNvCxnSpPr>
          <p:nvPr/>
        </p:nvCxnSpPr>
        <p:spPr>
          <a:xfrm>
            <a:off x="2023220" y="2438859"/>
            <a:ext cx="697532" cy="3582429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305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D53F4-8BBF-6BE2-6A31-DFB749450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4BA3252B-60D3-0A07-A6C4-81B12926414A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F517838-8839-DCB1-DDD6-149C86034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2" name="Прямокутник 14">
            <a:extLst>
              <a:ext uri="{FF2B5EF4-FFF2-40B4-BE49-F238E27FC236}">
                <a16:creationId xmlns:a16="http://schemas.microsoft.com/office/drawing/2014/main" id="{D9FF49FA-EB56-D2EB-5660-39EB6BC3E64F}"/>
              </a:ext>
            </a:extLst>
          </p:cNvPr>
          <p:cNvSpPr/>
          <p:nvPr/>
        </p:nvSpPr>
        <p:spPr>
          <a:xfrm>
            <a:off x="41243" y="2215433"/>
            <a:ext cx="1872208" cy="213868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Зазначити умови страхування та дані Страхувальника/Застрахованої особи</a:t>
            </a:r>
            <a:endParaRPr lang="ru-RU" dirty="0"/>
          </a:p>
        </p:txBody>
      </p:sp>
      <p:pic>
        <p:nvPicPr>
          <p:cNvPr id="4" name="Рисунок 3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E1BBA4E0-1C7A-4490-1AC3-6FF4817E5E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8"/>
          <a:stretch>
            <a:fillRect/>
          </a:stretch>
        </p:blipFill>
        <p:spPr>
          <a:xfrm>
            <a:off x="2309968" y="588658"/>
            <a:ext cx="7522017" cy="5680684"/>
          </a:xfrm>
          <a:prstGeom prst="rect">
            <a:avLst/>
          </a:prstGeom>
        </p:spPr>
      </p:pic>
      <p:cxnSp>
        <p:nvCxnSpPr>
          <p:cNvPr id="14" name="Пряма зі стрілкою 10">
            <a:extLst>
              <a:ext uri="{FF2B5EF4-FFF2-40B4-BE49-F238E27FC236}">
                <a16:creationId xmlns:a16="http://schemas.microsoft.com/office/drawing/2014/main" id="{89D7C3F4-E7C0-0E17-9B57-C468CD1AF23F}"/>
              </a:ext>
            </a:extLst>
          </p:cNvPr>
          <p:cNvCxnSpPr>
            <a:cxnSpLocks/>
          </p:cNvCxnSpPr>
          <p:nvPr/>
        </p:nvCxnSpPr>
        <p:spPr>
          <a:xfrm flipV="1">
            <a:off x="1933230" y="2348880"/>
            <a:ext cx="571498" cy="648072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Пряма зі стрілкою 10">
            <a:extLst>
              <a:ext uri="{FF2B5EF4-FFF2-40B4-BE49-F238E27FC236}">
                <a16:creationId xmlns:a16="http://schemas.microsoft.com/office/drawing/2014/main" id="{F428BE68-2331-DEF3-6EEE-DE618E17EA3A}"/>
              </a:ext>
            </a:extLst>
          </p:cNvPr>
          <p:cNvCxnSpPr>
            <a:cxnSpLocks/>
          </p:cNvCxnSpPr>
          <p:nvPr/>
        </p:nvCxnSpPr>
        <p:spPr>
          <a:xfrm>
            <a:off x="1913451" y="2996952"/>
            <a:ext cx="3615613" cy="1512168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293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1E4B3-5EBE-2092-6BB6-31B65EB8D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252F4F56-A767-F46D-D7B8-586E4FF7D9ED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0447929-E980-5241-F6BA-3CF166199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2" name="Прямокутник 14">
            <a:extLst>
              <a:ext uri="{FF2B5EF4-FFF2-40B4-BE49-F238E27FC236}">
                <a16:creationId xmlns:a16="http://schemas.microsoft.com/office/drawing/2014/main" id="{24D3E3A6-597A-8383-5853-E13542313DB0}"/>
              </a:ext>
            </a:extLst>
          </p:cNvPr>
          <p:cNvSpPr/>
          <p:nvPr/>
        </p:nvSpPr>
        <p:spPr>
          <a:xfrm>
            <a:off x="7170784" y="1156025"/>
            <a:ext cx="2173256" cy="213868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На останніх кроках додати Страхувальника та </a:t>
            </a:r>
            <a:r>
              <a:rPr lang="uk-UA" dirty="0" err="1"/>
              <a:t>нажати</a:t>
            </a:r>
            <a:r>
              <a:rPr lang="uk-UA" dirty="0"/>
              <a:t> зберегти</a:t>
            </a:r>
            <a:endParaRPr lang="ru-RU" dirty="0"/>
          </a:p>
        </p:txBody>
      </p:sp>
      <p:pic>
        <p:nvPicPr>
          <p:cNvPr id="4" name="Рисунок 3" descr="Изображение выглядит как текст, снимок экрана, Шрифт, программное обеспечение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B999C575-ADE4-A33D-0F48-B38992AE37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50"/>
          <a:stretch>
            <a:fillRect/>
          </a:stretch>
        </p:blipFill>
        <p:spPr>
          <a:xfrm>
            <a:off x="-19575" y="570025"/>
            <a:ext cx="6224426" cy="2408129"/>
          </a:xfrm>
          <a:prstGeom prst="rect">
            <a:avLst/>
          </a:prstGeom>
        </p:spPr>
      </p:pic>
      <p:pic>
        <p:nvPicPr>
          <p:cNvPr id="10" name="Рисунок 9" descr="Изображение выглядит как текст, снимок экрана, программное обеспечение, числ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B1F0B2F8-BF87-FBA0-40E8-FD54D4130B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60" y="3078644"/>
            <a:ext cx="6064933" cy="3754318"/>
          </a:xfrm>
          <a:prstGeom prst="rect">
            <a:avLst/>
          </a:prstGeom>
        </p:spPr>
      </p:pic>
      <p:cxnSp>
        <p:nvCxnSpPr>
          <p:cNvPr id="17" name="Пряма зі стрілкою 10">
            <a:extLst>
              <a:ext uri="{FF2B5EF4-FFF2-40B4-BE49-F238E27FC236}">
                <a16:creationId xmlns:a16="http://schemas.microsoft.com/office/drawing/2014/main" id="{AAA5CDB2-EC6D-B276-AD60-E3D712DC0337}"/>
              </a:ext>
            </a:extLst>
          </p:cNvPr>
          <p:cNvCxnSpPr>
            <a:cxnSpLocks/>
          </p:cNvCxnSpPr>
          <p:nvPr/>
        </p:nvCxnSpPr>
        <p:spPr>
          <a:xfrm flipH="1">
            <a:off x="1698176" y="2920522"/>
            <a:ext cx="5472608" cy="3510605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Пряма зі стрілкою 10">
            <a:extLst>
              <a:ext uri="{FF2B5EF4-FFF2-40B4-BE49-F238E27FC236}">
                <a16:creationId xmlns:a16="http://schemas.microsoft.com/office/drawing/2014/main" id="{B5152347-79D4-9FF2-74DE-6B6E8FCEE4A6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2792760" y="2225370"/>
            <a:ext cx="4378024" cy="136349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277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66216-DF31-E687-1873-C70AAD2B9A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F9472E44-5D28-E4D2-A2B0-40B24416DA4E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A8C506-6B49-7CD1-D9EF-BB47BAB0E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2" name="Прямокутник 14">
            <a:extLst>
              <a:ext uri="{FF2B5EF4-FFF2-40B4-BE49-F238E27FC236}">
                <a16:creationId xmlns:a16="http://schemas.microsoft.com/office/drawing/2014/main" id="{697EB8E6-BE99-EE91-A5AF-1BDB7EE1D9B7}"/>
              </a:ext>
            </a:extLst>
          </p:cNvPr>
          <p:cNvSpPr/>
          <p:nvPr/>
        </p:nvSpPr>
        <p:spPr>
          <a:xfrm>
            <a:off x="488504" y="816888"/>
            <a:ext cx="2173256" cy="213868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На останньому кроці підтвердити укладання</a:t>
            </a:r>
            <a:endParaRPr lang="ru-RU" dirty="0"/>
          </a:p>
        </p:txBody>
      </p:sp>
      <p:pic>
        <p:nvPicPr>
          <p:cNvPr id="5" name="Рисунок 4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DA62C2D2-34C3-6160-3B41-BCF2724010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792" y="2488710"/>
            <a:ext cx="6165951" cy="3592469"/>
          </a:xfrm>
          <a:prstGeom prst="rect">
            <a:avLst/>
          </a:prstGeom>
        </p:spPr>
      </p:pic>
      <p:cxnSp>
        <p:nvCxnSpPr>
          <p:cNvPr id="17" name="Пряма зі стрілкою 10">
            <a:extLst>
              <a:ext uri="{FF2B5EF4-FFF2-40B4-BE49-F238E27FC236}">
                <a16:creationId xmlns:a16="http://schemas.microsoft.com/office/drawing/2014/main" id="{5EE6B09D-F49D-EF63-A3B3-0C49B6D6AEF8}"/>
              </a:ext>
            </a:extLst>
          </p:cNvPr>
          <p:cNvCxnSpPr>
            <a:cxnSpLocks/>
          </p:cNvCxnSpPr>
          <p:nvPr/>
        </p:nvCxnSpPr>
        <p:spPr>
          <a:xfrm>
            <a:off x="2684291" y="2060848"/>
            <a:ext cx="2700757" cy="3672408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3" name="Рисунок 12" descr="Изображение выглядит как искусств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08A871EC-7A52-DDD1-4FA1-90D161D82E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05"/>
          <a:stretch>
            <a:fillRect/>
          </a:stretch>
        </p:blipFill>
        <p:spPr>
          <a:xfrm>
            <a:off x="557503" y="3902424"/>
            <a:ext cx="1567859" cy="1902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92526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7FDE57D-D825-425B-A8E0-0B110300065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Документи в системі </a:t>
            </a:r>
            <a:r>
              <a:rPr lang="uk-UA" sz="2400" b="1" i="1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ПрофІТсофт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3E5A67-FE43-4E03-8D0B-1730A4320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4" name="Прямоугольник 10">
            <a:extLst>
              <a:ext uri="{FF2B5EF4-FFF2-40B4-BE49-F238E27FC236}">
                <a16:creationId xmlns:a16="http://schemas.microsoft.com/office/drawing/2014/main" id="{30D0B402-2467-7B2E-D98C-27255A23403F}"/>
              </a:ext>
            </a:extLst>
          </p:cNvPr>
          <p:cNvSpPr/>
          <p:nvPr/>
        </p:nvSpPr>
        <p:spPr>
          <a:xfrm>
            <a:off x="93824" y="757356"/>
            <a:ext cx="4389759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b="1" dirty="0"/>
              <a:t>СТРАХУВАННЯ ЗДОРОВ’Я  </a:t>
            </a:r>
            <a:endParaRPr lang="ru-UA" sz="2800" dirty="0"/>
          </a:p>
          <a:p>
            <a:pPr algn="ctr"/>
            <a:r>
              <a:rPr lang="uk-UA" sz="2800" b="1" dirty="0"/>
              <a:t>НА ВИПАДОК ХВОРОБИ</a:t>
            </a:r>
            <a:endParaRPr lang="ru-RU" sz="2800" b="1" dirty="0"/>
          </a:p>
        </p:txBody>
      </p:sp>
      <p:pic>
        <p:nvPicPr>
          <p:cNvPr id="7" name="Рисунок 6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C22A053E-ED8A-D9A4-7E2C-3B1321DE1B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4" y="2420888"/>
            <a:ext cx="9704978" cy="4015945"/>
          </a:xfrm>
          <a:prstGeom prst="rect">
            <a:avLst/>
          </a:prstGeom>
        </p:spPr>
      </p:pic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85F864F3-276A-ECAC-15B7-DE3047A8CB78}"/>
              </a:ext>
            </a:extLst>
          </p:cNvPr>
          <p:cNvCxnSpPr>
            <a:cxnSpLocks/>
          </p:cNvCxnSpPr>
          <p:nvPr/>
        </p:nvCxnSpPr>
        <p:spPr>
          <a:xfrm>
            <a:off x="2288704" y="1714370"/>
            <a:ext cx="1728192" cy="2938766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770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571480"/>
            <a:ext cx="9906000" cy="61436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Times New Roman" pitchFamily="18" charset="0"/>
              </a:rPr>
              <a:t>КАРТА РЕГІОНАЛЬНОЇ МЕРЕЖІ</a:t>
            </a:r>
            <a:endParaRPr kumimoji="0" lang="ru-RU" sz="24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pic>
        <p:nvPicPr>
          <p:cNvPr id="8" name="Рисунок 7" descr="IMG_03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092" y="642918"/>
            <a:ext cx="9072626" cy="604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549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32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Зміст презентації</a:t>
            </a:r>
            <a:endParaRPr lang="ru-RU" sz="32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4" name="Рисунок 3" descr="Изображение выглядит как книга, дизайн, пап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9E148140-554A-E095-79F9-203BD88888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r="11647"/>
          <a:stretch>
            <a:fillRect/>
          </a:stretch>
        </p:blipFill>
        <p:spPr>
          <a:xfrm>
            <a:off x="7329264" y="1096784"/>
            <a:ext cx="2247579" cy="4088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7" name="TextBox 26"/>
          <p:cNvSpPr txBox="1"/>
          <p:nvPr/>
        </p:nvSpPr>
        <p:spPr>
          <a:xfrm>
            <a:off x="272480" y="500042"/>
            <a:ext cx="7704856" cy="1037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cs typeface="Times New Roman" pitchFamily="18" charset="0"/>
              </a:rPr>
              <a:t>1. </a:t>
            </a:r>
            <a:r>
              <a:rPr lang="uk-UA" sz="2400" b="1" i="1" dirty="0">
                <a:solidFill>
                  <a:srgbClr val="FF0000"/>
                </a:solidFill>
                <a:cs typeface="Times New Roman" pitchFamily="18" charset="0"/>
              </a:rPr>
              <a:t>Методологічна база</a:t>
            </a:r>
          </a:p>
          <a:p>
            <a:r>
              <a:rPr lang="uk-UA" sz="2400" b="1" i="1" dirty="0">
                <a:cs typeface="Times New Roman" pitchFamily="18" charset="0"/>
              </a:rPr>
              <a:t>2. Предмет Договору страхування/об'єкт страхування</a:t>
            </a:r>
          </a:p>
          <a:p>
            <a:r>
              <a:rPr lang="uk-UA" sz="2400" b="1" i="1" dirty="0">
                <a:solidFill>
                  <a:srgbClr val="FF0000"/>
                </a:solidFill>
                <a:cs typeface="Times New Roman" pitchFamily="18" charset="0"/>
              </a:rPr>
              <a:t>3. Предмет Договору страхування. Об'єкт страхування. Вигодонабувач </a:t>
            </a:r>
          </a:p>
          <a:p>
            <a:r>
              <a:rPr lang="uk-UA" sz="2400" b="1" i="1" dirty="0">
                <a:cs typeface="Times New Roman" pitchFamily="18" charset="0"/>
              </a:rPr>
              <a:t>4. Не приймаються на страхування</a:t>
            </a:r>
          </a:p>
          <a:p>
            <a:r>
              <a:rPr lang="uk-UA" sz="2400" b="1" i="1" dirty="0">
                <a:solidFill>
                  <a:srgbClr val="FF0000"/>
                </a:solidFill>
                <a:cs typeface="Times New Roman" pitchFamily="18" charset="0"/>
              </a:rPr>
              <a:t>5. Розрахунок страхового тарифу/страхового платежу</a:t>
            </a:r>
          </a:p>
          <a:p>
            <a:r>
              <a:rPr lang="uk-UA" sz="2400" b="1" i="1" dirty="0">
                <a:cs typeface="Times New Roman" pitchFamily="18" charset="0"/>
              </a:rPr>
              <a:t>6. Визначення Страхової суми</a:t>
            </a:r>
            <a:endParaRPr lang="ru-RU" sz="2400" b="1" i="1" dirty="0">
              <a:cs typeface="Times New Roman" pitchFamily="18" charset="0"/>
            </a:endParaRPr>
          </a:p>
          <a:p>
            <a:r>
              <a:rPr lang="uk-UA" sz="2400" b="1" i="1" dirty="0">
                <a:solidFill>
                  <a:srgbClr val="FF0000"/>
                </a:solidFill>
                <a:cs typeface="Times New Roman" pitchFamily="18" charset="0"/>
              </a:rPr>
              <a:t>7. ФРАНШИЗА</a:t>
            </a:r>
            <a:endParaRPr lang="ru-RU" sz="24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uk-UA" sz="2400" b="1" i="1" dirty="0">
                <a:cs typeface="Times New Roman" pitchFamily="18" charset="0"/>
              </a:rPr>
              <a:t>8. Страхові ризики/страхові випадки </a:t>
            </a:r>
          </a:p>
          <a:p>
            <a:r>
              <a:rPr lang="uk-UA" sz="2400" b="1" i="1" dirty="0">
                <a:solidFill>
                  <a:srgbClr val="FF0000"/>
                </a:solidFill>
                <a:cs typeface="Times New Roman" pitchFamily="18" charset="0"/>
              </a:rPr>
              <a:t>9. Програми страхування</a:t>
            </a:r>
            <a:endParaRPr lang="ru-RU" sz="24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ru-RU" sz="2400" b="1" i="1" dirty="0">
                <a:cs typeface="Times New Roman" pitchFamily="18" charset="0"/>
              </a:rPr>
              <a:t>10. </a:t>
            </a:r>
            <a:r>
              <a:rPr lang="uk-UA" sz="2400" b="1" i="1" dirty="0">
                <a:cs typeface="Times New Roman" pitchFamily="18" charset="0"/>
              </a:rPr>
              <a:t>Територія дії Договору</a:t>
            </a:r>
            <a:endParaRPr lang="ru-RU" sz="2400" b="1" i="1" dirty="0">
              <a:cs typeface="Times New Roman" pitchFamily="18" charset="0"/>
            </a:endParaRPr>
          </a:p>
          <a:p>
            <a:r>
              <a:rPr lang="uk-UA" sz="2400" b="1" i="1" dirty="0">
                <a:solidFill>
                  <a:srgbClr val="FF0000"/>
                </a:solidFill>
                <a:cs typeface="Times New Roman" pitchFamily="18" charset="0"/>
              </a:rPr>
              <a:t>11. Строк дії Договору</a:t>
            </a:r>
          </a:p>
          <a:p>
            <a:r>
              <a:rPr lang="uk-UA" sz="2400" b="1" i="1" dirty="0">
                <a:cs typeface="Times New Roman" pitchFamily="18" charset="0"/>
              </a:rPr>
              <a:t>12. Особливості укладання договору страхування</a:t>
            </a:r>
          </a:p>
          <a:p>
            <a:r>
              <a:rPr lang="uk-UA" sz="2400" b="1" i="1" dirty="0">
                <a:solidFill>
                  <a:srgbClr val="FF0000"/>
                </a:solidFill>
                <a:cs typeface="Times New Roman" pitchFamily="18" charset="0"/>
              </a:rPr>
              <a:t>13. Документи в системі </a:t>
            </a:r>
            <a:r>
              <a:rPr lang="uk-UA" sz="2400" b="1" i="1" dirty="0" err="1">
                <a:solidFill>
                  <a:srgbClr val="FF0000"/>
                </a:solidFill>
                <a:cs typeface="Times New Roman" pitchFamily="18" charset="0"/>
              </a:rPr>
              <a:t>ПрофІТсофт</a:t>
            </a:r>
            <a:endParaRPr lang="uk-UA" sz="24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uk-UA" sz="2400" b="1" i="1" dirty="0">
                <a:cs typeface="Times New Roman" pitchFamily="18" charset="0"/>
              </a:rPr>
              <a:t>14. КАРТА РЕГІОНАЛЬНОЇ МЕРЕЖІ</a:t>
            </a:r>
            <a:endParaRPr lang="ru-RU" sz="2400" b="1" i="1" dirty="0">
              <a:cs typeface="Times New Roman" pitchFamily="18" charset="0"/>
            </a:endParaRPr>
          </a:p>
          <a:p>
            <a:endParaRPr lang="uk-UA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  <a:p>
            <a:endParaRPr lang="uk-UA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ru-RU" sz="2000" b="1" kern="0" dirty="0"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114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                                         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МЕТОДОЛОГІЧНА БАЗА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5BDA1140-6E35-4A0C-A711-316AA5088BDE}"/>
              </a:ext>
            </a:extLst>
          </p:cNvPr>
          <p:cNvSpPr/>
          <p:nvPr/>
        </p:nvSpPr>
        <p:spPr>
          <a:xfrm>
            <a:off x="2456723" y="759221"/>
            <a:ext cx="3376055" cy="792088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України «Про страхування»</a:t>
            </a:r>
            <a:endParaRPr lang="ru-RU" sz="2400" b="1" i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3B394BCD-5591-47B3-9EF4-19C3CF05B69D}"/>
              </a:ext>
            </a:extLst>
          </p:cNvPr>
          <p:cNvSpPr/>
          <p:nvPr/>
        </p:nvSpPr>
        <p:spPr>
          <a:xfrm>
            <a:off x="310212" y="3327248"/>
            <a:ext cx="5637095" cy="1190947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UA" b="1" dirty="0"/>
              <a:t>ЗАГАЛЬНІ УМОВИ СТРАХОВОГО ПРОДУКТУ «</a:t>
            </a:r>
            <a:r>
              <a:rPr lang="uk-UA" b="1" dirty="0"/>
              <a:t>СТРАХУВАННЯ ЗДОРОВ’Я  </a:t>
            </a:r>
            <a:endParaRPr lang="ru-UA" dirty="0"/>
          </a:p>
          <a:p>
            <a:pPr algn="ctr"/>
            <a:r>
              <a:rPr lang="uk-UA" b="1" dirty="0"/>
              <a:t>НА ВИПАДОК ХВОРОБИ</a:t>
            </a:r>
            <a:r>
              <a:rPr lang="ru-UA" b="1" dirty="0"/>
              <a:t>» </a:t>
            </a:r>
            <a:endParaRPr lang="ru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4DBD8FB1-71CB-4EAB-8FC8-975593275386}"/>
              </a:ext>
            </a:extLst>
          </p:cNvPr>
          <p:cNvSpPr/>
          <p:nvPr/>
        </p:nvSpPr>
        <p:spPr>
          <a:xfrm>
            <a:off x="702369" y="4917529"/>
            <a:ext cx="5328592" cy="1154077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/>
              <a:t>Інформаційний документ</a:t>
            </a:r>
            <a:endParaRPr lang="ru-UA" dirty="0"/>
          </a:p>
          <a:p>
            <a:pPr algn="ctr"/>
            <a:r>
              <a:rPr lang="uk-UA" b="1" dirty="0"/>
              <a:t>про стандартний страховий продукт «СТРАХУВАННЯ ЗДОРОВ’Я  </a:t>
            </a:r>
            <a:endParaRPr lang="ru-UA" dirty="0"/>
          </a:p>
          <a:p>
            <a:pPr algn="ctr"/>
            <a:r>
              <a:rPr lang="uk-UA" b="1" dirty="0"/>
              <a:t>НА ВИПАДОК ХВОРОБИ»</a:t>
            </a:r>
            <a:endParaRPr lang="ru-UA" dirty="0"/>
          </a:p>
        </p:txBody>
      </p:sp>
      <p:sp>
        <p:nvSpPr>
          <p:cNvPr id="15" name="Стрілка: вліво 14">
            <a:extLst>
              <a:ext uri="{FF2B5EF4-FFF2-40B4-BE49-F238E27FC236}">
                <a16:creationId xmlns:a16="http://schemas.microsoft.com/office/drawing/2014/main" id="{044C9E6F-0CC7-4E6B-B9B4-0ED35C15D9CE}"/>
              </a:ext>
            </a:extLst>
          </p:cNvPr>
          <p:cNvSpPr/>
          <p:nvPr/>
        </p:nvSpPr>
        <p:spPr>
          <a:xfrm rot="1074920">
            <a:off x="5983476" y="1278044"/>
            <a:ext cx="1583258" cy="592644"/>
          </a:xfrm>
          <a:prstGeom prst="lef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C57FC91-2A0C-4202-8E74-A8E8037C1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256353">
            <a:off x="6308023" y="4447465"/>
            <a:ext cx="1493649" cy="103641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B74B171-A8D3-43BF-9D2B-2EDA96DE3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422440">
            <a:off x="6149214" y="3285425"/>
            <a:ext cx="1387735" cy="987580"/>
          </a:xfrm>
          <a:prstGeom prst="rect">
            <a:avLst/>
          </a:prstGeom>
        </p:spPr>
      </p:pic>
      <p:sp>
        <p:nvSpPr>
          <p:cNvPr id="22" name="Прямокутник 21">
            <a:extLst>
              <a:ext uri="{FF2B5EF4-FFF2-40B4-BE49-F238E27FC236}">
                <a16:creationId xmlns:a16="http://schemas.microsoft.com/office/drawing/2014/main" id="{B6293ACD-D54D-4C89-859B-5F4B66DA7FD4}"/>
              </a:ext>
            </a:extLst>
          </p:cNvPr>
          <p:cNvSpPr/>
          <p:nvPr/>
        </p:nvSpPr>
        <p:spPr>
          <a:xfrm>
            <a:off x="1352600" y="1961024"/>
            <a:ext cx="4529143" cy="966890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правові</a:t>
            </a:r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</a:t>
            </a:r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Національного</a:t>
            </a:r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банку 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</a:t>
            </a:r>
            <a:endParaRPr lang="ru-RU" sz="2400" b="1" i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Стрілка: вліво 22">
            <a:extLst>
              <a:ext uri="{FF2B5EF4-FFF2-40B4-BE49-F238E27FC236}">
                <a16:creationId xmlns:a16="http://schemas.microsoft.com/office/drawing/2014/main" id="{5F412E94-7052-4E72-8A4C-EEB689DDFECF}"/>
              </a:ext>
            </a:extLst>
          </p:cNvPr>
          <p:cNvSpPr/>
          <p:nvPr/>
        </p:nvSpPr>
        <p:spPr>
          <a:xfrm rot="315950">
            <a:off x="6020201" y="2352367"/>
            <a:ext cx="1509809" cy="592644"/>
          </a:xfrm>
          <a:prstGeom prst="lef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Изображение выглядит как транспорт, корзина, ручная тележка, тележ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FC97AE29-BCCA-A642-F852-911899C4DE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66" y="654831"/>
            <a:ext cx="1139428" cy="1139428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книг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EF8FB79C-562A-8A52-31F2-F6C4B5F800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1" r="13232"/>
          <a:stretch>
            <a:fillRect/>
          </a:stretch>
        </p:blipFill>
        <p:spPr>
          <a:xfrm>
            <a:off x="7689972" y="2210317"/>
            <a:ext cx="2184336" cy="223386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Договору </a:t>
            </a:r>
            <a:r>
              <a:rPr lang="uk-UA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страхування.Об'єкт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страхування.Вигодонабувач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1936" y="775625"/>
            <a:ext cx="7225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cs typeface="Times New Roman" pitchFamily="18" charset="0"/>
              </a:rPr>
              <a:t>Предметом Договору </a:t>
            </a:r>
            <a:r>
              <a:rPr lang="ru-RU" b="1" i="1" dirty="0" err="1">
                <a:solidFill>
                  <a:srgbClr val="FF0000"/>
                </a:solidFill>
                <a:cs typeface="Times New Roman" pitchFamily="18" charset="0"/>
              </a:rPr>
              <a:t>страхування</a:t>
            </a:r>
            <a:r>
              <a:rPr lang="ru-RU" b="1" i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uk-UA" dirty="0"/>
              <a:t>передача Страхувальником за плату ризику, визначеного Договором страхування, пов’язаного з об’єктом страхування, Страховику на умовах, визначених цим Договором страхування</a:t>
            </a:r>
            <a:endParaRPr lang="de-DE" i="1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E4A4D4D-315E-8DE3-5389-B687C665A0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477859"/>
              </p:ext>
            </p:extLst>
          </p:nvPr>
        </p:nvGraphicFramePr>
        <p:xfrm>
          <a:off x="386400" y="1988841"/>
          <a:ext cx="6648894" cy="4739640"/>
        </p:xfrm>
        <a:graphic>
          <a:graphicData uri="http://schemas.openxmlformats.org/drawingml/2006/table">
            <a:tbl>
              <a:tblPr/>
              <a:tblGrid>
                <a:gridCol w="6648894">
                  <a:extLst>
                    <a:ext uri="{9D8B030D-6E8A-4147-A177-3AD203B41FA5}">
                      <a16:colId xmlns:a16="http://schemas.microsoft.com/office/drawing/2014/main" val="1328359256"/>
                    </a:ext>
                  </a:extLst>
                </a:gridCol>
              </a:tblGrid>
              <a:tr h="4464496">
                <a:tc>
                  <a:txBody>
                    <a:bodyPr/>
                    <a:lstStyle/>
                    <a:p>
                      <a:pPr marL="27432" marR="64008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76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dirty="0" err="1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Об’єктом</a:t>
                      </a:r>
                      <a:r>
                        <a:rPr lang="ru-RU" sz="1800" b="1" i="1" u="sng" dirty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u="sng" dirty="0" err="1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страхування</a:t>
                      </a:r>
                      <a:r>
                        <a:rPr lang="ru-RU" sz="1800" b="1" i="1" u="sng" dirty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 є</a:t>
                      </a:r>
                    </a:p>
                    <a:p>
                      <a:pPr rtl="0"/>
                      <a:r>
                        <a:rPr lang="uk-UA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життя, здоров’я, працездатність Застрахованої особи</a:t>
                      </a:r>
                    </a:p>
                    <a:p>
                      <a:pPr rtl="0"/>
                      <a:endParaRPr lang="uk-UA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defRPr/>
                      </a:pPr>
                      <a:r>
                        <a:rPr lang="en-US" b="1" i="1" dirty="0" err="1">
                          <a:solidFill>
                            <a:srgbClr val="FF0000"/>
                          </a:solidFill>
                        </a:rPr>
                        <a:t>Застрахована</a:t>
                      </a:r>
                      <a:r>
                        <a:rPr lang="en-US" b="1" i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="1" i="1" dirty="0" err="1">
                          <a:solidFill>
                            <a:srgbClr val="FF0000"/>
                          </a:solidFill>
                        </a:rPr>
                        <a:t>особа</a:t>
                      </a:r>
                      <a:r>
                        <a:rPr lang="en-US" b="1" i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i="1" dirty="0"/>
                        <a:t>– </a:t>
                      </a:r>
                      <a:r>
                        <a:rPr lang="uk-UA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 фізична особа на користь якої укладений Договір; згідно з Договором Застраховані особи можуть набувати прав та обов’язків Страхувальника</a:t>
                      </a:r>
                      <a:r>
                        <a:rPr lang="uk-UA" i="1" dirty="0"/>
                        <a:t>. </a:t>
                      </a:r>
                    </a:p>
                    <a:p>
                      <a:pPr>
                        <a:defRPr/>
                      </a:pPr>
                      <a:endParaRPr lang="uk-UA" i="1" dirty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uk-UA" i="1" dirty="0">
                          <a:solidFill>
                            <a:srgbClr val="FF0000"/>
                          </a:solidFill>
                        </a:rPr>
                        <a:t>У разі, коли Страхувальник уклав договір по відношенню </a:t>
                      </a:r>
                    </a:p>
                    <a:p>
                      <a:pPr>
                        <a:defRPr/>
                      </a:pPr>
                      <a:r>
                        <a:rPr lang="uk-UA" i="1" dirty="0">
                          <a:solidFill>
                            <a:srgbClr val="FF0000"/>
                          </a:solidFill>
                        </a:rPr>
                        <a:t>до себе, то він одночасно є і Застрахованою особою.</a:t>
                      </a:r>
                    </a:p>
                    <a:p>
                      <a:pPr>
                        <a:defRPr/>
                      </a:pPr>
                      <a:endParaRPr lang="uk-UA" i="1" dirty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uk-UA" i="1" dirty="0">
                          <a:solidFill>
                            <a:srgbClr val="FF0000"/>
                          </a:solidFill>
                        </a:rPr>
                        <a:t>Вік Застрахованої особи до 75 років</a:t>
                      </a:r>
                      <a:br>
                        <a:rPr lang="uk-UA" i="1" dirty="0">
                          <a:solidFill>
                            <a:srgbClr val="FF0000"/>
                          </a:solidFill>
                        </a:rPr>
                      </a:br>
                      <a:r>
                        <a:rPr lang="uk-UA" i="1">
                          <a:solidFill>
                            <a:srgbClr val="FF0000"/>
                          </a:solidFill>
                        </a:rPr>
                        <a:t>Старше 76 </a:t>
                      </a:r>
                      <a:r>
                        <a:rPr lang="uk-UA" i="1" dirty="0">
                          <a:solidFill>
                            <a:srgbClr val="FF0000"/>
                          </a:solidFill>
                        </a:rPr>
                        <a:t>років погоджується в формі службової записки з ГО</a:t>
                      </a:r>
                    </a:p>
                    <a:p>
                      <a:pPr>
                        <a:defRPr/>
                      </a:pPr>
                      <a:endParaRPr lang="uk-UA" i="1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i="1" dirty="0">
                          <a:solidFill>
                            <a:srgbClr val="FF0000"/>
                          </a:solidFill>
                        </a:rPr>
                        <a:t>Вигодонабувач - </a:t>
                      </a:r>
                      <a:r>
                        <a:rPr lang="uk-UA" sz="1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Застрахована особа або інша особа відповідно до чинного законодавства України</a:t>
                      </a:r>
                    </a:p>
                    <a:p>
                      <a:pPr>
                        <a:defRPr/>
                      </a:pPr>
                      <a:endParaRPr lang="uk-UA" i="1" dirty="0">
                        <a:solidFill>
                          <a:srgbClr val="FF0000"/>
                        </a:solidFill>
                      </a:endParaRPr>
                    </a:p>
                    <a:p>
                      <a:pPr rtl="0"/>
                      <a:endParaRPr lang="uk-UA" dirty="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5502782"/>
                  </a:ext>
                </a:extLst>
              </a:tr>
            </a:tbl>
          </a:graphicData>
        </a:graphic>
      </p:graphicFrame>
      <p:pic>
        <p:nvPicPr>
          <p:cNvPr id="5" name="Рисунок 4" descr="Изображение выглядит как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9942A89-C6FB-B4A5-1B9C-95319839B6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7" r="9116"/>
          <a:stretch>
            <a:fillRect/>
          </a:stretch>
        </p:blipFill>
        <p:spPr>
          <a:xfrm>
            <a:off x="7325889" y="3622124"/>
            <a:ext cx="2193711" cy="2981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Изображение выглядит как искусство, инструмен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B3918AE-65B1-6013-E876-1D18060148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008" y="702798"/>
            <a:ext cx="2234592" cy="2726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DBB57-1DC5-0D7B-C908-AC83F9AAC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27BD511-A990-DCC9-D451-0F7275300EDD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8CDBD30-8FBE-BF15-9707-1D4964FDCEEA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6CFB4D2-B250-6BEC-F41E-A61D31DA150C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E497094-3A9F-2FFB-3DB1-4EEA64ADB81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B8EE28B-F64C-2654-F038-95F2DF223608}"/>
              </a:ext>
            </a:extLst>
          </p:cNvPr>
          <p:cNvSpPr/>
          <p:nvPr/>
        </p:nvSpPr>
        <p:spPr>
          <a:xfrm>
            <a:off x="0" y="-62216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dirty="0">
                <a:latin typeface="Times New Roman, serif"/>
              </a:rPr>
              <a:t>Не приймаються на страхування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4BAD27-F46F-02A4-0752-6B998BA38326}"/>
              </a:ext>
            </a:extLst>
          </p:cNvPr>
          <p:cNvSpPr txBox="1"/>
          <p:nvPr/>
        </p:nvSpPr>
        <p:spPr>
          <a:xfrm>
            <a:off x="315656" y="385757"/>
            <a:ext cx="7248527" cy="6386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 rtl="0">
              <a:spcAft>
                <a:spcPts val="576"/>
              </a:spcAft>
            </a:pPr>
            <a:endParaRPr lang="de-DE" sz="800" b="1" i="1" u="sng" dirty="0">
              <a:solidFill>
                <a:srgbClr val="FF0000"/>
              </a:solidFill>
              <a:effectLst/>
            </a:endParaRPr>
          </a:p>
          <a:p>
            <a:pPr algn="ctr"/>
            <a:r>
              <a:rPr lang="uk-UA" sz="2800" b="1" u="sng" dirty="0">
                <a:solidFill>
                  <a:srgbClr val="FF0000"/>
                </a:solidFill>
              </a:rPr>
              <a:t>За даним страховим продуктом не можуть бути застраховані:</a:t>
            </a:r>
          </a:p>
          <a:p>
            <a:endParaRPr lang="ru-UA" sz="800" b="1" u="sng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sz="2400" dirty="0"/>
              <a:t>особи які хворіють цукровим діабетом І типу;</a:t>
            </a:r>
            <a:endParaRPr lang="ru-UA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sz="2400" dirty="0"/>
              <a:t>особи з </a:t>
            </a:r>
            <a:r>
              <a:rPr lang="uk-UA" sz="2400" dirty="0" err="1"/>
              <a:t>онкозахворюваннями</a:t>
            </a:r>
            <a:r>
              <a:rPr lang="uk-UA" sz="2400" dirty="0"/>
              <a:t>  будь-якої локалізації, в </a:t>
            </a:r>
            <a:r>
              <a:rPr lang="uk-UA" sz="2400" dirty="0" err="1"/>
              <a:t>т.ч</a:t>
            </a:r>
            <a:r>
              <a:rPr lang="uk-UA" sz="2400" dirty="0"/>
              <a:t>. злоякісні хвороби крові;</a:t>
            </a:r>
            <a:endParaRPr lang="ru-UA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sz="2400" dirty="0"/>
              <a:t>особи,  які  знаходяться  на  обліку  в  наркологічних,  психоневрологічних  центрах,  туберкульозних  та  (або)  шкірно-венерологічних спеціалізованих диспансерах; хворі на алкоголізм, наркоманію, токсикоманію;</a:t>
            </a:r>
            <a:endParaRPr lang="ru-UA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sz="2400" dirty="0"/>
              <a:t>особи віком 65 років та старше; </a:t>
            </a:r>
            <a:endParaRPr lang="ru-UA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sz="2400" dirty="0"/>
              <a:t>особи, які визнані недієздатними;</a:t>
            </a:r>
            <a:endParaRPr lang="ru-UA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sz="2400" dirty="0"/>
              <a:t>особи, які мають статус особи з інвалідністю І та ІІ групи;</a:t>
            </a:r>
            <a:endParaRPr lang="ru-UA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sz="2400" dirty="0"/>
              <a:t>особи  ВІЛ – інфіковані та хворі на СНІД.</a:t>
            </a:r>
            <a:endParaRPr lang="ru-UA" sz="2400" dirty="0"/>
          </a:p>
          <a:p>
            <a:endParaRPr lang="ru-UA" sz="2000" dirty="0"/>
          </a:p>
        </p:txBody>
      </p:sp>
      <p:pic>
        <p:nvPicPr>
          <p:cNvPr id="14" name="Рисунок 13" descr="Изображение выглядит как мультфильм,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C1F9FCC9-EA71-5F8A-3B9A-1E8A6FF00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44" y="721550"/>
            <a:ext cx="1715900" cy="2295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1669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267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Розрахунок страхового тарифу/страхового платежу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1E5DE7-F3D5-4CEA-ACF2-DD6360396623}"/>
              </a:ext>
            </a:extLst>
          </p:cNvPr>
          <p:cNvSpPr txBox="1"/>
          <p:nvPr/>
        </p:nvSpPr>
        <p:spPr>
          <a:xfrm>
            <a:off x="-11074" y="828747"/>
            <a:ext cx="9577064" cy="5606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buNone/>
            </a:pPr>
            <a:r>
              <a:rPr lang="uk-UA" b="1" dirty="0">
                <a:solidFill>
                  <a:srgbClr val="FF0000"/>
                </a:solidFill>
              </a:rPr>
              <a:t>Розмір страхового тарифу </a:t>
            </a:r>
            <a:r>
              <a:rPr lang="uk-UA" dirty="0"/>
              <a:t>встановлюється на підставі Тарифної політики Страховика, шляхом множення базового страхового тарифу на значення відповідних коригуючих коефіцієнтів, враховуючи обрані Страхувальником умови, які визначають обставини, що впливають на ступінь ризику, а саме: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>
                <a:solidFill>
                  <a:srgbClr val="C00000"/>
                </a:solidFill>
              </a:rPr>
              <a:t>- Перелік </a:t>
            </a:r>
            <a:r>
              <a:rPr lang="uk-UA" dirty="0" err="1">
                <a:solidFill>
                  <a:srgbClr val="C00000"/>
                </a:solidFill>
              </a:rPr>
              <a:t>хвороб</a:t>
            </a:r>
            <a:r>
              <a:rPr lang="uk-UA" dirty="0">
                <a:solidFill>
                  <a:srgbClr val="C00000"/>
                </a:solidFill>
              </a:rPr>
              <a:t> на випадок яких здійснюється страхування,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>
                <a:solidFill>
                  <a:srgbClr val="C00000"/>
                </a:solidFill>
              </a:rPr>
              <a:t>- Період страхування,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>
                <a:solidFill>
                  <a:srgbClr val="C00000"/>
                </a:solidFill>
              </a:rPr>
              <a:t>- Територія дії страхового покриття,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>
                <a:solidFill>
                  <a:srgbClr val="C00000"/>
                </a:solidFill>
              </a:rPr>
              <a:t>- Відомості про стан здоров`я Застрахованої особи,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>
                <a:solidFill>
                  <a:srgbClr val="C00000"/>
                </a:solidFill>
              </a:rPr>
              <a:t>- Вік Застрахованої особи,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>
                <a:solidFill>
                  <a:srgbClr val="C00000"/>
                </a:solidFill>
              </a:rPr>
              <a:t>- Вид діяльності,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>
                <a:solidFill>
                  <a:srgbClr val="C00000"/>
                </a:solidFill>
              </a:rPr>
              <a:t>- Кількість Застрахованих осіб,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>
                <a:solidFill>
                  <a:srgbClr val="C00000"/>
                </a:solidFill>
              </a:rPr>
              <a:t>- Додаткові умови, що можуть бути внесені в договір страхування за згодою сторін.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/>
              <a:t>Розмір страхової премії (платежу/внеску) розраховується шляхом добутку розміру Страхової суми та визначеного тарифу.</a:t>
            </a:r>
          </a:p>
          <a:p>
            <a:pPr algn="just">
              <a:lnSpc>
                <a:spcPct val="125000"/>
              </a:lnSpc>
              <a:buNone/>
            </a:pPr>
            <a:r>
              <a:rPr lang="uk-UA" dirty="0"/>
              <a:t>Розмір страхової премії (платежу/внеску) розраховується шляхом добутку розміру Страхової суми та визначеного тарифу.</a:t>
            </a:r>
          </a:p>
        </p:txBody>
      </p:sp>
      <p:pic>
        <p:nvPicPr>
          <p:cNvPr id="3" name="Рисунок 2" descr="Изображение выглядит как мультфильм, зонтик,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3AD97870-0C6A-6AAE-6AAE-F3A2E7FD2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971" y="2060848"/>
            <a:ext cx="3096344" cy="232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585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5137A79-7FC5-4D9C-A328-6712F71BCB69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Визначення Страхової суми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2CFFE0-5788-4653-A007-DE6DDE2CC259}"/>
              </a:ext>
            </a:extLst>
          </p:cNvPr>
          <p:cNvSpPr txBox="1"/>
          <p:nvPr/>
        </p:nvSpPr>
        <p:spPr>
          <a:xfrm>
            <a:off x="2345597" y="535116"/>
            <a:ext cx="7503947" cy="6636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353060" algn="ctr">
              <a:lnSpc>
                <a:spcPct val="103000"/>
              </a:lnSpc>
              <a:spcAft>
                <a:spcPts val="40"/>
              </a:spcAft>
            </a:pPr>
            <a:r>
              <a:rPr lang="uk-UA" sz="2400" b="1" i="1" dirty="0">
                <a:solidFill>
                  <a:srgbClr val="FF0000"/>
                </a:solidFill>
              </a:rPr>
              <a:t>Страхова сума </a:t>
            </a:r>
            <a:r>
              <a:rPr lang="uk-UA" sz="2400" i="1" dirty="0"/>
              <a:t>– грошова сума, в межах якої Страховик відповідно до умов Договору зобов’язаний провести страхову виплату в разі настання страхового випадку.</a:t>
            </a:r>
          </a:p>
          <a:p>
            <a:pPr marL="457200" indent="353060" algn="ctr">
              <a:lnSpc>
                <a:spcPct val="103000"/>
              </a:lnSpc>
              <a:spcAft>
                <a:spcPts val="40"/>
              </a:spcAft>
              <a:buNone/>
            </a:pPr>
            <a:endParaRPr lang="uk-UA" sz="2400" i="1" dirty="0"/>
          </a:p>
          <a:p>
            <a:pPr marL="457200" indent="353060" algn="ctr">
              <a:lnSpc>
                <a:spcPct val="103000"/>
              </a:lnSpc>
              <a:spcAft>
                <a:spcPts val="40"/>
              </a:spcAft>
              <a:buNone/>
            </a:pPr>
            <a:r>
              <a:rPr lang="uk-UA" sz="2400" b="1" i="1" dirty="0">
                <a:solidFill>
                  <a:srgbClr val="FF0000"/>
                </a:solidFill>
              </a:rPr>
              <a:t>Розмір Страхової суми (ліміту відповідальності)</a:t>
            </a:r>
            <a:r>
              <a:rPr lang="uk-UA" sz="2400" i="1" dirty="0"/>
              <a:t> визначається у договорі страхування за домовленістю між Страховиком та Страхувальником.</a:t>
            </a:r>
          </a:p>
          <a:p>
            <a:pPr marL="457200" indent="353060" algn="ctr">
              <a:lnSpc>
                <a:spcPct val="103000"/>
              </a:lnSpc>
              <a:spcAft>
                <a:spcPts val="40"/>
              </a:spcAft>
              <a:buNone/>
            </a:pPr>
            <a:endParaRPr lang="ru-UA" sz="2400" i="1" dirty="0"/>
          </a:p>
          <a:p>
            <a:pPr marL="179705" algn="ctr">
              <a:lnSpc>
                <a:spcPct val="107000"/>
              </a:lnSpc>
              <a:spcAft>
                <a:spcPts val="40"/>
              </a:spcAft>
            </a:pPr>
            <a:r>
              <a:rPr lang="uk-UA" sz="2400" b="1" i="1" dirty="0">
                <a:solidFill>
                  <a:srgbClr val="FF0000"/>
                </a:solidFill>
              </a:rPr>
              <a:t>Страхова сума (ліміт відповідальності) </a:t>
            </a:r>
            <a:r>
              <a:rPr lang="uk-UA" sz="2400" dirty="0"/>
              <a:t>може бути встановлена за Програмами страхування, за окремими опціями (переліком медичних послуг) Програми страхування, для конкретних Застрахованих осіб, та/або за Договором страхування в цілому.</a:t>
            </a:r>
            <a:endParaRPr lang="ru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9705" algn="ctr">
              <a:lnSpc>
                <a:spcPct val="107000"/>
              </a:lnSpc>
              <a:spcAft>
                <a:spcPts val="40"/>
              </a:spcAft>
              <a:buNone/>
            </a:pPr>
            <a:r>
              <a:rPr lang="uk-UA" sz="2400" i="1" dirty="0"/>
              <a:t>.</a:t>
            </a:r>
            <a:endParaRPr lang="ru-UA" sz="2400" i="1" dirty="0"/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4D1AA4-7B2D-4214-B64C-387E8DF27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9FF5D7-B65E-4163-AE31-79DA27D703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556792"/>
            <a:ext cx="2716506" cy="282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31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7196A2-86FA-45E0-9C68-80628FA96A2B}"/>
              </a:ext>
            </a:extLst>
          </p:cNvPr>
          <p:cNvSpPr txBox="1"/>
          <p:nvPr/>
        </p:nvSpPr>
        <p:spPr>
          <a:xfrm>
            <a:off x="848544" y="3784814"/>
            <a:ext cx="8352929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1000" b="1" dirty="0">
              <a:solidFill>
                <a:srgbClr val="C00000"/>
              </a:solidFill>
            </a:endParaRPr>
          </a:p>
          <a:p>
            <a:r>
              <a:rPr lang="ru-UA" sz="2400" dirty="0"/>
              <a:t> </a:t>
            </a:r>
            <a:r>
              <a:rPr lang="ru-UA" sz="2400" i="1" dirty="0"/>
              <a:t>За </a:t>
            </a:r>
            <a:r>
              <a:rPr lang="ru-UA" sz="2400" i="1" dirty="0" err="1"/>
              <a:t>даним</a:t>
            </a:r>
            <a:r>
              <a:rPr lang="ru-UA" sz="2400" i="1" dirty="0"/>
              <a:t> </a:t>
            </a:r>
            <a:r>
              <a:rPr lang="ru-UA" sz="2400" i="1" dirty="0" err="1"/>
              <a:t>страховим</a:t>
            </a:r>
            <a:r>
              <a:rPr lang="ru-UA" sz="2400" i="1" dirty="0"/>
              <a:t> продуктом Франшиза</a:t>
            </a:r>
            <a:r>
              <a:rPr lang="uk-UA" sz="2400" i="1" dirty="0"/>
              <a:t> відсутня</a:t>
            </a:r>
            <a:endParaRPr lang="ru-RU" sz="2400" b="1" i="1" dirty="0"/>
          </a:p>
        </p:txBody>
      </p:sp>
      <p:sp>
        <p:nvSpPr>
          <p:cNvPr id="4" name="Прямоугольник 19">
            <a:extLst>
              <a:ext uri="{FF2B5EF4-FFF2-40B4-BE49-F238E27FC236}">
                <a16:creationId xmlns:a16="http://schemas.microsoft.com/office/drawing/2014/main" id="{C52557CE-7F35-4345-9427-CA0715A7ABD8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ФРАНШИЗА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767675-EE01-4BC4-8C15-01A64A02F802}"/>
              </a:ext>
            </a:extLst>
          </p:cNvPr>
          <p:cNvSpPr txBox="1"/>
          <p:nvPr/>
        </p:nvSpPr>
        <p:spPr>
          <a:xfrm>
            <a:off x="4409768" y="2025937"/>
            <a:ext cx="48245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–   </a:t>
            </a:r>
            <a:r>
              <a:rPr lang="ru-RU" sz="2400" b="1" i="1" dirty="0" err="1">
                <a:solidFill>
                  <a:srgbClr val="C00000"/>
                </a:solidFill>
              </a:rPr>
              <a:t>частина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збитків</a:t>
            </a:r>
            <a:r>
              <a:rPr lang="ru-RU" sz="2400" b="1" i="1" dirty="0">
                <a:solidFill>
                  <a:srgbClr val="C00000"/>
                </a:solidFill>
              </a:rPr>
              <a:t>, </a:t>
            </a:r>
            <a:r>
              <a:rPr lang="ru-RU" sz="2400" b="1" i="1" dirty="0" err="1">
                <a:solidFill>
                  <a:srgbClr val="C00000"/>
                </a:solidFill>
              </a:rPr>
              <a:t>що</a:t>
            </a:r>
            <a:r>
              <a:rPr lang="ru-RU" sz="2400" b="1" i="1" dirty="0">
                <a:solidFill>
                  <a:srgbClr val="C00000"/>
                </a:solidFill>
              </a:rPr>
              <a:t> не </a:t>
            </a:r>
            <a:r>
              <a:rPr lang="ru-RU" sz="2400" b="1" i="1" dirty="0" err="1">
                <a:solidFill>
                  <a:srgbClr val="C00000"/>
                </a:solidFill>
              </a:rPr>
              <a:t>відшкодовується</a:t>
            </a:r>
            <a:r>
              <a:rPr lang="ru-RU" sz="2400" b="1" i="1" dirty="0">
                <a:solidFill>
                  <a:srgbClr val="C00000"/>
                </a:solidFill>
              </a:rPr>
              <a:t> Страховиком </a:t>
            </a:r>
            <a:r>
              <a:rPr lang="ru-RU" sz="2400" b="1" i="1" dirty="0" err="1">
                <a:solidFill>
                  <a:srgbClr val="C00000"/>
                </a:solidFill>
              </a:rPr>
              <a:t>згідно</a:t>
            </a:r>
            <a:r>
              <a:rPr lang="ru-RU" sz="2400" b="1" i="1" dirty="0">
                <a:solidFill>
                  <a:srgbClr val="C00000"/>
                </a:solidFill>
              </a:rPr>
              <a:t> з договором страхування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8D7684-6528-432E-8C97-54C5D3914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28" y="1678621"/>
            <a:ext cx="3470256" cy="18379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229B9DB-3B22-488A-87DB-E35F3450F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" y="6717792"/>
            <a:ext cx="9906000" cy="14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448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F4A12-C0FE-694D-E857-A713DCEA5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9E3690A9-A6A7-E5B6-70AA-78A021AF3AC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Страхові ризики/страхові випадки                 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691421-76FC-A7ED-6CB4-CF545B87A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E62980-EB08-78AA-CCDE-4EAF32E4D437}"/>
              </a:ext>
            </a:extLst>
          </p:cNvPr>
          <p:cNvSpPr txBox="1"/>
          <p:nvPr/>
        </p:nvSpPr>
        <p:spPr>
          <a:xfrm>
            <a:off x="115282" y="533977"/>
            <a:ext cx="7274626" cy="6496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Страховими ризиками за даним продуктом можуть бути: </a:t>
            </a:r>
          </a:p>
          <a:p>
            <a:pPr marL="285750" indent="-285750">
              <a:buFontTx/>
              <a:buChar char="-"/>
            </a:pPr>
            <a:r>
              <a:rPr lang="uk-UA" b="1" i="1" dirty="0"/>
              <a:t>Смерть Застрахованої особи внаслідок хвороби. </a:t>
            </a:r>
          </a:p>
          <a:p>
            <a:pPr marL="285750" indent="-285750">
              <a:buFontTx/>
              <a:buChar char="-"/>
            </a:pPr>
            <a:r>
              <a:rPr lang="uk-UA" b="1" i="1" dirty="0"/>
              <a:t>- Інвалідність (І, ІІ,ІІІ групи) /стійка втрата працездатності Застрахованої особи внаслідок хвороби.</a:t>
            </a:r>
          </a:p>
          <a:p>
            <a:pPr marL="285750" indent="-285750">
              <a:buFontTx/>
              <a:buChar char="-"/>
            </a:pPr>
            <a:r>
              <a:rPr lang="uk-UA" b="1" i="1" dirty="0"/>
              <a:t> - Розлад здоров’я/Тимчасова втрата працездатності Застрахованою особою внаслідок хвороби.</a:t>
            </a:r>
          </a:p>
          <a:p>
            <a:endParaRPr lang="uk-UA" b="1" i="1" dirty="0">
              <a:solidFill>
                <a:srgbClr val="FF0000"/>
              </a:solidFill>
            </a:endParaRPr>
          </a:p>
          <a:p>
            <a:r>
              <a:rPr lang="uk-UA" b="1" i="1" dirty="0">
                <a:solidFill>
                  <a:srgbClr val="FF0000"/>
                </a:solidFill>
              </a:rPr>
              <a:t>За даним страховим продуктом може </a:t>
            </a:r>
            <a:r>
              <a:rPr lang="uk-UA" b="1" i="1" dirty="0" err="1">
                <a:solidFill>
                  <a:srgbClr val="FF0000"/>
                </a:solidFill>
              </a:rPr>
              <a:t>здійснюваться</a:t>
            </a:r>
            <a:r>
              <a:rPr lang="uk-UA" b="1" i="1" dirty="0">
                <a:solidFill>
                  <a:srgbClr val="FF0000"/>
                </a:solidFill>
              </a:rPr>
              <a:t> страхування на випадок настання:</a:t>
            </a:r>
          </a:p>
          <a:p>
            <a:r>
              <a:rPr lang="uk-UA" b="1" i="1" dirty="0"/>
              <a:t>- певної хвороби, переліку або групи (груп) </a:t>
            </a:r>
            <a:r>
              <a:rPr lang="uk-UA" b="1" i="1" dirty="0" err="1"/>
              <a:t>хвороб</a:t>
            </a:r>
            <a:r>
              <a:rPr lang="uk-UA" b="1" i="1" dirty="0"/>
              <a:t>, визначених договором страхування;</a:t>
            </a:r>
          </a:p>
          <a:p>
            <a:r>
              <a:rPr lang="uk-UA" b="1" i="1" dirty="0"/>
              <a:t>- будь-якої хвороби, крім тих, які прямо зазначені в договорі страхування як виключення.</a:t>
            </a:r>
          </a:p>
          <a:p>
            <a:endParaRPr lang="uk-UA" b="1" i="1" dirty="0">
              <a:solidFill>
                <a:srgbClr val="FF0000"/>
              </a:solidFill>
            </a:endParaRPr>
          </a:p>
          <a:p>
            <a:r>
              <a:rPr lang="uk-UA" b="1" i="1" dirty="0">
                <a:solidFill>
                  <a:srgbClr val="FF0000"/>
                </a:solidFill>
              </a:rPr>
              <a:t>Перелік ризиків та </a:t>
            </a:r>
            <a:r>
              <a:rPr lang="uk-UA" b="1" i="1" dirty="0" err="1">
                <a:solidFill>
                  <a:srgbClr val="FF0000"/>
                </a:solidFill>
              </a:rPr>
              <a:t>хвороб</a:t>
            </a:r>
            <a:r>
              <a:rPr lang="uk-UA" b="1" i="1" dirty="0">
                <a:solidFill>
                  <a:srgbClr val="FF0000"/>
                </a:solidFill>
              </a:rPr>
              <a:t>, на випадок яких здійснюється страхування, визначається за згодою сторін у конкретному договорі страхування.</a:t>
            </a:r>
            <a:endParaRPr lang="uk-UA" b="1" i="1" dirty="0">
              <a:solidFill>
                <a:srgbClr val="FF0000"/>
              </a:solidFill>
              <a:latin typeface="+mj-lt"/>
            </a:endParaRPr>
          </a:p>
          <a:p>
            <a:endParaRPr lang="uk-UA" b="1" dirty="0">
              <a:solidFill>
                <a:srgbClr val="FF0000"/>
              </a:solidFill>
              <a:latin typeface="+mj-lt"/>
            </a:endParaRPr>
          </a:p>
          <a:p>
            <a:pPr lvl="0">
              <a:lnSpc>
                <a:spcPct val="103000"/>
              </a:lnSpc>
            </a:pPr>
            <a:r>
              <a:rPr lang="ru-UA" b="1" dirty="0" err="1">
                <a:solidFill>
                  <a:srgbClr val="FF0000"/>
                </a:solidFill>
                <a:latin typeface="+mj-lt"/>
              </a:rPr>
              <a:t>Страховий</a:t>
            </a:r>
            <a:r>
              <a:rPr lang="ru-UA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UA" b="1" dirty="0" err="1">
                <a:solidFill>
                  <a:srgbClr val="FF0000"/>
                </a:solidFill>
                <a:latin typeface="+mj-lt"/>
              </a:rPr>
              <a:t>випадок</a:t>
            </a:r>
            <a:r>
              <a:rPr lang="ru-UA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UA" dirty="0">
                <a:latin typeface="+mj-lt"/>
              </a:rPr>
              <a:t>- </a:t>
            </a:r>
            <a:r>
              <a:rPr lang="ru-RU" dirty="0" err="1"/>
              <a:t>подія</a:t>
            </a:r>
            <a:r>
              <a:rPr lang="ru-RU" dirty="0"/>
              <a:t>, </a:t>
            </a:r>
            <a:r>
              <a:rPr lang="ru-RU" dirty="0" err="1"/>
              <a:t>передбачена</a:t>
            </a:r>
            <a:r>
              <a:rPr lang="ru-RU" dirty="0"/>
              <a:t> </a:t>
            </a:r>
            <a:r>
              <a:rPr lang="ru-RU" dirty="0" err="1"/>
              <a:t>цим</a:t>
            </a:r>
            <a:r>
              <a:rPr lang="ru-RU" dirty="0"/>
              <a:t> Договором, </a:t>
            </a:r>
            <a:r>
              <a:rPr lang="ru-RU" dirty="0" err="1"/>
              <a:t>ризик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застрахований</a:t>
            </a:r>
            <a:r>
              <a:rPr lang="ru-RU" dirty="0"/>
              <a:t>, з </a:t>
            </a:r>
            <a:r>
              <a:rPr lang="ru-RU" dirty="0" err="1"/>
              <a:t>настанням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обов’язок</a:t>
            </a:r>
            <a:r>
              <a:rPr lang="ru-RU" dirty="0"/>
              <a:t> Страховика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Страхувальнику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, </a:t>
            </a:r>
            <a:r>
              <a:rPr lang="ru-RU" dirty="0" err="1"/>
              <a:t>визначеній</a:t>
            </a:r>
            <a:r>
              <a:rPr lang="ru-RU" dirty="0"/>
              <a:t> у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14" name="Рисунок 13" descr="Изображение выглядит как транспортное средство, транспорт, небо, Наземный транспор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967F1DEF-6EF7-5DF6-9C64-DA36F0FE18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110" y="990754"/>
            <a:ext cx="2202200" cy="1082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Изображение выглядит как человек, здравоохранение, Медицинское оборудование, медицинский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7698B605-4F59-6239-9081-790A6A2E11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826" y="2746537"/>
            <a:ext cx="2202200" cy="1321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Изображение выглядит как снимок экрана, дизай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58127819-B3C2-C887-DE0E-895D3A3D29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826" y="4748519"/>
            <a:ext cx="2202200" cy="123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501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27898</TotalTime>
  <Words>1208</Words>
  <Application>Microsoft Office PowerPoint</Application>
  <PresentationFormat>Аркуш A4 (210x297 мм)</PresentationFormat>
  <Paragraphs>164</Paragraphs>
  <Slides>20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Times New Roman, serif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664</cp:revision>
  <dcterms:created xsi:type="dcterms:W3CDTF">2015-01-26T12:29:32Z</dcterms:created>
  <dcterms:modified xsi:type="dcterms:W3CDTF">2025-09-22T07:16:06Z</dcterms:modified>
</cp:coreProperties>
</file>